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0"/>
  </p:notesMasterIdLst>
  <p:sldIdLst>
    <p:sldId id="256" r:id="rId2"/>
    <p:sldId id="299" r:id="rId3"/>
    <p:sldId id="302" r:id="rId4"/>
    <p:sldId id="259" r:id="rId5"/>
    <p:sldId id="300" r:id="rId6"/>
    <p:sldId id="301" r:id="rId7"/>
    <p:sldId id="303" r:id="rId8"/>
    <p:sldId id="304" r:id="rId9"/>
    <p:sldId id="305" r:id="rId10"/>
    <p:sldId id="326" r:id="rId11"/>
    <p:sldId id="287" r:id="rId12"/>
    <p:sldId id="289" r:id="rId13"/>
    <p:sldId id="308" r:id="rId14"/>
    <p:sldId id="309" r:id="rId15"/>
    <p:sldId id="316" r:id="rId16"/>
    <p:sldId id="311" r:id="rId17"/>
    <p:sldId id="310" r:id="rId18"/>
    <p:sldId id="321" r:id="rId19"/>
    <p:sldId id="319" r:id="rId20"/>
    <p:sldId id="320" r:id="rId21"/>
    <p:sldId id="318" r:id="rId22"/>
    <p:sldId id="322" r:id="rId23"/>
    <p:sldId id="323" r:id="rId24"/>
    <p:sldId id="324" r:id="rId25"/>
    <p:sldId id="325" r:id="rId26"/>
    <p:sldId id="317" r:id="rId27"/>
    <p:sldId id="264" r:id="rId28"/>
    <p:sldId id="293" r:id="rId29"/>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1pPr>
    <a:lvl2pPr marL="0" marR="0" indent="4572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2pPr>
    <a:lvl3pPr marL="0" marR="0" indent="9144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3pPr>
    <a:lvl4pPr marL="0" marR="0" indent="13716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4pPr>
    <a:lvl5pPr marL="0" marR="0" indent="18288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F36227-6726-4AA0-05AA-AEBA90F8E2F0}" v="23" dt="2023-05-07T06:39:48.442"/>
    <p1510:client id="{1AB486D8-68E3-4853-D354-32B9346359A2}" v="36" dt="2023-05-06T17:58:48.952"/>
    <p1510:client id="{204AB300-836D-57EF-5805-46A5BC3DCCF4}" v="153" dt="2023-03-31T13:44:19.631"/>
    <p1510:client id="{224C0283-8876-583B-BEC2-9836528276EB}" v="5" dt="2023-05-08T04:35:55.731"/>
    <p1510:client id="{30B47A2B-F8B1-F20B-6F47-74F60AE84BB3}" v="206" dt="2023-03-30T05:08:46.747"/>
    <p1510:client id="{40F57CC5-4A08-F833-BFD5-524F875F4D1F}" v="196" dt="2023-03-26T05:11:30.639"/>
    <p1510:client id="{4261F7AE-3943-BCD3-12BA-09464DAE8979}" v="64" dt="2023-05-07T17:56:25.047"/>
    <p1510:client id="{4947918D-CE17-61C2-2781-2E85B02B9682}" v="388" dt="2023-03-31T16:28:19.438"/>
    <p1510:client id="{4E26F0A8-3F3A-BC3B-53ED-949574BA051C}" v="1" dt="2023-03-30T14:45:38.591"/>
    <p1510:client id="{7686B63E-D192-A8E7-0150-A28ED6F14E22}" v="6" dt="2023-03-31T13:44:14.943"/>
    <p1510:client id="{8B79E472-5FE7-4B83-9AFD-5298FF86BE6A}" v="7" dt="2023-03-25T15:17:50.455"/>
    <p1510:client id="{92B7F731-0644-39D6-F6F0-74C0993EABB2}" v="33" dt="2023-05-05T06:18:14.215"/>
    <p1510:client id="{97FED795-32CF-AE0C-4CDF-8F603431CC69}" v="1" dt="2023-03-31T13:43:03.269"/>
    <p1510:client id="{A21795A0-76CE-624E-27F6-174E728B81BE}" v="194" dt="2023-04-01T07:57:42.271"/>
    <p1510:client id="{A625F944-D8A6-3B5F-9C0C-24C9B5D9B069}" v="66" dt="2023-04-01T05:28:36.239"/>
    <p1510:client id="{A8DC61AD-FF3E-1DC5-F4D2-CB3EC9EED364}" v="10" dt="2023-03-25T10:07:20.461"/>
    <p1510:client id="{B39ABA34-A063-5258-C1F2-38E939558D5B}" v="444" dt="2023-05-16T14:42:28.055"/>
    <p1510:client id="{BF30BDF8-CD73-4074-3A8B-76AD29D6B674}" v="35" dt="2023-03-25T15:10:29.929"/>
    <p1510:client id="{C3A9DA29-D1AE-8E97-839B-3831D3390745}" v="180" dt="2023-03-31T10:16:22.950"/>
    <p1510:client id="{DA598E19-4374-0223-C851-BD2D7D057A7D}" v="72" dt="2023-05-03T16:44:55.734"/>
    <p1510:client id="{E2383294-F0A3-BC32-F2EB-1FFED2857D00}" v="208" dt="2023-03-31T05:22:32.710"/>
    <p1510:client id="{EA9D9878-6BB7-4972-BB3F-DBF217735804}" v="449" dt="2023-03-25T20:40:21.618"/>
    <p1510:client id="{F1E2D2DC-71EE-FD7D-41DE-3869316EBEB9}" v="202" dt="2023-05-03T17:13:26.68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F3F4"/>
          </a:solidFill>
        </a:fill>
      </a:tcStyle>
    </a:wholeTbl>
    <a:band2H>
      <a:tcTxStyle/>
      <a:tcStyle>
        <a:tcBdr/>
        <a:fill>
          <a:solidFill>
            <a:srgbClr val="F3F9F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474"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1143000" y="685800"/>
            <a:ext cx="4572000" cy="3429000"/>
          </a:xfrm>
          <a:prstGeom prst="rect">
            <a:avLst/>
          </a:prstGeom>
        </p:spPr>
        <p:txBody>
          <a:bodyPr/>
          <a:lstStyle/>
          <a:p>
            <a:endParaRPr/>
          </a:p>
        </p:txBody>
      </p:sp>
      <p:sp>
        <p:nvSpPr>
          <p:cNvPr id="127" name="Shape 12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77739982"/>
      </p:ext>
    </p:extLst>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Arial"/>
      </a:defRPr>
    </a:lvl1pPr>
    <a:lvl2pPr indent="228600" latinLnBrk="0">
      <a:spcBef>
        <a:spcPts val="400"/>
      </a:spcBef>
      <a:defRPr sz="1200">
        <a:latin typeface="+mn-lt"/>
        <a:ea typeface="+mn-ea"/>
        <a:cs typeface="+mn-cs"/>
        <a:sym typeface="Arial"/>
      </a:defRPr>
    </a:lvl2pPr>
    <a:lvl3pPr indent="457200" latinLnBrk="0">
      <a:spcBef>
        <a:spcPts val="400"/>
      </a:spcBef>
      <a:defRPr sz="1200">
        <a:latin typeface="+mn-lt"/>
        <a:ea typeface="+mn-ea"/>
        <a:cs typeface="+mn-cs"/>
        <a:sym typeface="Arial"/>
      </a:defRPr>
    </a:lvl3pPr>
    <a:lvl4pPr indent="685800" latinLnBrk="0">
      <a:spcBef>
        <a:spcPts val="400"/>
      </a:spcBef>
      <a:defRPr sz="1200">
        <a:latin typeface="+mn-lt"/>
        <a:ea typeface="+mn-ea"/>
        <a:cs typeface="+mn-cs"/>
        <a:sym typeface="Arial"/>
      </a:defRPr>
    </a:lvl4pPr>
    <a:lvl5pPr indent="914400" latinLnBrk="0">
      <a:spcBef>
        <a:spcPts val="400"/>
      </a:spcBef>
      <a:defRPr sz="1200">
        <a:latin typeface="+mn-lt"/>
        <a:ea typeface="+mn-ea"/>
        <a:cs typeface="+mn-cs"/>
        <a:sym typeface="Arial"/>
      </a:defRPr>
    </a:lvl5pPr>
    <a:lvl6pPr indent="1143000" latinLnBrk="0">
      <a:spcBef>
        <a:spcPts val="400"/>
      </a:spcBef>
      <a:defRPr sz="1200">
        <a:latin typeface="+mn-lt"/>
        <a:ea typeface="+mn-ea"/>
        <a:cs typeface="+mn-cs"/>
        <a:sym typeface="Arial"/>
      </a:defRPr>
    </a:lvl6pPr>
    <a:lvl7pPr indent="1371600" latinLnBrk="0">
      <a:spcBef>
        <a:spcPts val="400"/>
      </a:spcBef>
      <a:defRPr sz="1200">
        <a:latin typeface="+mn-lt"/>
        <a:ea typeface="+mn-ea"/>
        <a:cs typeface="+mn-cs"/>
        <a:sym typeface="Arial"/>
      </a:defRPr>
    </a:lvl7pPr>
    <a:lvl8pPr indent="1600200" latinLnBrk="0">
      <a:spcBef>
        <a:spcPts val="400"/>
      </a:spcBef>
      <a:defRPr sz="1200">
        <a:latin typeface="+mn-lt"/>
        <a:ea typeface="+mn-ea"/>
        <a:cs typeface="+mn-cs"/>
        <a:sym typeface="Arial"/>
      </a:defRPr>
    </a:lvl8pPr>
    <a:lvl9pPr indent="1828800" latinLnBrk="0">
      <a:spcBef>
        <a:spcPts val="400"/>
      </a:spcBef>
      <a:defRPr sz="12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9_Default">
    <p:spTree>
      <p:nvGrpSpPr>
        <p:cNvPr id="1" name=""/>
        <p:cNvGrpSpPr/>
        <p:nvPr/>
      </p:nvGrpSpPr>
      <p:grpSpPr>
        <a:xfrm>
          <a:off x="0" y="0"/>
          <a:ext cx="0" cy="0"/>
          <a:chOff x="0" y="0"/>
          <a:chExt cx="0" cy="0"/>
        </a:xfrm>
      </p:grpSpPr>
      <p:sp>
        <p:nvSpPr>
          <p:cNvPr id="14"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15"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0" name="Title Text"/>
          <p:cNvSpPr txBox="1">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23"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24"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25"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26"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27"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35"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36"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37"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38"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39"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47"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48"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49"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50"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51"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59"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60"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61"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62"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63"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71"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72"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73"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74"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75"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83"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84"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85"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86"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87"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95"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96"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97"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98"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99"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07"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108"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109"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110"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111"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sp>
        <p:nvSpPr>
          <p:cNvPr id="3"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pic>
        <p:nvPicPr>
          <p:cNvPr id="4" name="image.png" descr="image.png"/>
          <p:cNvPicPr>
            <a:picLocks noChangeAspect="1"/>
          </p:cNvPicPr>
          <p:nvPr/>
        </p:nvPicPr>
        <p:blipFill>
          <a:blip r:embed="rId12"/>
          <a:stretch>
            <a:fillRect/>
          </a:stretch>
        </p:blipFill>
        <p:spPr>
          <a:xfrm>
            <a:off x="0" y="38100"/>
            <a:ext cx="1104900" cy="1104900"/>
          </a:xfrm>
          <a:prstGeom prst="rect">
            <a:avLst/>
          </a:prstGeom>
          <a:ln w="12700">
            <a:miter lim="400000"/>
          </a:ln>
        </p:spPr>
      </p:pic>
      <p:sp>
        <p:nvSpPr>
          <p:cNvPr id="5" name="Slide Number"/>
          <p:cNvSpPr txBox="1">
            <a:spLocks noGrp="1"/>
          </p:cNvSpPr>
          <p:nvPr>
            <p:ph type="sldNum" sz="quarter" idx="2"/>
          </p:nvPr>
        </p:nvSpPr>
        <p:spPr>
          <a:xfrm>
            <a:off x="8308692" y="381000"/>
            <a:ext cx="301909" cy="288824"/>
          </a:xfrm>
          <a:prstGeom prst="rect">
            <a:avLst/>
          </a:prstGeom>
          <a:ln w="12700">
            <a:miter lim="400000"/>
          </a:ln>
        </p:spPr>
        <p:txBody>
          <a:bodyPr wrap="none" lIns="45719" rIns="45719">
            <a:spAutoFit/>
          </a:bodyPr>
          <a:lstStyle>
            <a:lvl1pPr algn="r">
              <a:defRPr>
                <a:latin typeface="+mn-lt"/>
                <a:ea typeface="+mn-ea"/>
                <a:cs typeface="+mn-cs"/>
                <a:sym typeface="Arial"/>
              </a:defRPr>
            </a:lvl1pPr>
          </a:lstStyle>
          <a:p>
            <a:fld id="{86CB4B4D-7CA3-9044-876B-883B54F8677D}" type="slidenum">
              <a:t>‹#›</a:t>
            </a:fld>
            <a:endParaRPr/>
          </a:p>
        </p:txBody>
      </p:sp>
      <p:sp>
        <p:nvSpPr>
          <p:cNvPr id="6" name="Title Text"/>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7" name="Body Level One…"/>
          <p:cNvSpPr txBox="1">
            <a:spLocks noGrp="1"/>
          </p:cNvSpPr>
          <p:nvPr>
            <p:ph type="body" idx="1"/>
          </p:nvPr>
        </p:nvSpPr>
        <p:spPr>
          <a:xfrm>
            <a:off x="457200" y="1600200"/>
            <a:ext cx="8229600" cy="452596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hf hdr="0" dt="0"/>
  <p:txStyles>
    <p:title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p:titleStyle>
    <p:bodyStyle>
      <a:lvl1pPr marL="342900" marR="0" indent="-3429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1pPr>
      <a:lvl2pPr marL="661307" marR="0" indent="-204107"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2pPr>
      <a:lvl3pPr marL="1200150" marR="0" indent="-28575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3pPr>
      <a:lvl4pPr marL="1600200" marR="0" indent="-2286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4pPr>
      <a:lvl5pPr marL="2082800" marR="0" indent="-2540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5pPr>
      <a:lvl6pPr marL="2540000" marR="0" indent="-2540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6pPr>
      <a:lvl7pPr marL="2997200" marR="0" indent="-2540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7pPr>
      <a:lvl8pPr marL="3454400" marR="0" indent="-2540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8pPr>
      <a:lvl9pPr marL="3911600" marR="0" indent="-2540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kaggle.com/datasets/smaranjitghose/corn-or-maize-leaf-disease-dataset" TargetMode="Externa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lide Number"/>
          <p:cNvSpPr txBox="1">
            <a:spLocks noGrp="1"/>
          </p:cNvSpPr>
          <p:nvPr>
            <p:ph type="sldNum" sz="quarter" idx="2"/>
          </p:nvPr>
        </p:nvSpPr>
        <p:spPr>
          <a:xfrm>
            <a:off x="8407576" y="381000"/>
            <a:ext cx="203024"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sp>
        <p:nvSpPr>
          <p:cNvPr id="132" name="Rectangle"/>
          <p:cNvSpPr/>
          <p:nvPr/>
        </p:nvSpPr>
        <p:spPr>
          <a:xfrm>
            <a:off x="1295400" y="304800"/>
            <a:ext cx="6858000" cy="457200"/>
          </a:xfrm>
          <a:prstGeom prst="rect">
            <a:avLst/>
          </a:prstGeom>
          <a:solidFill>
            <a:srgbClr val="FFFFFF"/>
          </a:solidFill>
          <a:ln>
            <a:solidFill>
              <a:srgbClr val="FFFFFF"/>
            </a:solidFill>
          </a:ln>
        </p:spPr>
        <p:txBody>
          <a:bodyPr lIns="45719" rIns="45719" anchor="ctr"/>
          <a:lstStyle/>
          <a:p>
            <a:pPr>
              <a:defRPr sz="2800">
                <a:latin typeface="+mn-lt"/>
                <a:ea typeface="+mn-ea"/>
                <a:cs typeface="+mn-cs"/>
                <a:sym typeface="Arial"/>
              </a:defRPr>
            </a:pPr>
            <a:endParaRPr/>
          </a:p>
        </p:txBody>
      </p:sp>
      <p:grpSp>
        <p:nvGrpSpPr>
          <p:cNvPr id="135" name="Group"/>
          <p:cNvGrpSpPr/>
          <p:nvPr/>
        </p:nvGrpSpPr>
        <p:grpSpPr>
          <a:xfrm>
            <a:off x="580292" y="2104296"/>
            <a:ext cx="8097815" cy="3832847"/>
            <a:chOff x="0" y="-43960"/>
            <a:chExt cx="8097814" cy="3832846"/>
          </a:xfrm>
        </p:grpSpPr>
        <p:sp>
          <p:nvSpPr>
            <p:cNvPr id="133" name="Rectangle"/>
            <p:cNvSpPr/>
            <p:nvPr/>
          </p:nvSpPr>
          <p:spPr>
            <a:xfrm>
              <a:off x="0" y="0"/>
              <a:ext cx="8097814" cy="3788886"/>
            </a:xfrm>
            <a:prstGeom prst="rect">
              <a:avLst/>
            </a:prstGeom>
            <a:solidFill>
              <a:srgbClr val="FFFFFF"/>
            </a:solidFill>
            <a:ln w="12700" cap="flat">
              <a:noFill/>
              <a:miter lim="400000"/>
            </a:ln>
            <a:effectLst/>
          </p:spPr>
          <p:txBody>
            <a:bodyPr wrap="square" lIns="45719" tIns="45719" rIns="45719" bIns="45719" numCol="1" anchor="t">
              <a:noAutofit/>
            </a:bodyPr>
            <a:lstStyle/>
            <a:p>
              <a:pPr algn="ctr">
                <a:lnSpc>
                  <a:spcPct val="80000"/>
                </a:lnSpc>
                <a:spcBef>
                  <a:spcPts val="400"/>
                </a:spcBef>
                <a:defRPr sz="2000" b="1">
                  <a:latin typeface="+mn-lt"/>
                  <a:ea typeface="+mn-ea"/>
                  <a:cs typeface="+mn-cs"/>
                  <a:sym typeface="Arial"/>
                </a:defRPr>
              </a:pPr>
              <a:endParaRPr/>
            </a:p>
          </p:txBody>
        </p:sp>
        <p:sp>
          <p:nvSpPr>
            <p:cNvPr id="134" name="Team Members     Group No: 13…"/>
            <p:cNvSpPr txBox="1"/>
            <p:nvPr/>
          </p:nvSpPr>
          <p:spPr>
            <a:xfrm>
              <a:off x="44575" y="-43960"/>
              <a:ext cx="8008664" cy="35435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nSpc>
                  <a:spcPct val="80000"/>
                </a:lnSpc>
                <a:spcBef>
                  <a:spcPts val="400"/>
                </a:spcBef>
                <a:defRPr sz="2000" b="1">
                  <a:latin typeface="+mn-lt"/>
                  <a:ea typeface="+mn-ea"/>
                  <a:cs typeface="+mn-cs"/>
                  <a:sym typeface="Arial"/>
                </a:defRPr>
              </a:pPr>
              <a:endParaRPr lang="en-US"/>
            </a:p>
            <a:p>
              <a:pPr>
                <a:lnSpc>
                  <a:spcPct val="80000"/>
                </a:lnSpc>
                <a:spcBef>
                  <a:spcPts val="400"/>
                </a:spcBef>
                <a:defRPr sz="2000" b="1">
                  <a:latin typeface="+mn-lt"/>
                  <a:ea typeface="+mn-ea"/>
                  <a:cs typeface="+mn-cs"/>
                  <a:sym typeface="Arial"/>
                </a:defRPr>
              </a:pPr>
              <a:r>
                <a:t>Team</a:t>
              </a:r>
              <a:r>
                <a:rPr lang="en-IN"/>
                <a:t>_No</a:t>
              </a:r>
              <a:r>
                <a:rPr lang="en-US"/>
                <a:t>: AIE_13</a:t>
              </a:r>
              <a:r>
                <a:t>		</a:t>
              </a:r>
              <a:r>
                <a:rPr lang="en-US"/>
                <a:t>Panel Number: Panel 07</a:t>
              </a:r>
              <a:r>
                <a:rPr b="0"/>
                <a:t>		</a:t>
              </a:r>
            </a:p>
            <a:p>
              <a:pPr>
                <a:lnSpc>
                  <a:spcPct val="80000"/>
                </a:lnSpc>
                <a:spcBef>
                  <a:spcPts val="400"/>
                </a:spcBef>
                <a:defRPr sz="2000"/>
              </a:pPr>
              <a:endParaRPr b="0"/>
            </a:p>
            <a:p>
              <a:pPr>
                <a:lnSpc>
                  <a:spcPct val="80000"/>
                </a:lnSpc>
                <a:spcBef>
                  <a:spcPts val="400"/>
                </a:spcBef>
                <a:defRPr sz="2000"/>
              </a:pPr>
              <a:endParaRPr b="0"/>
            </a:p>
            <a:p>
              <a:pPr>
                <a:lnSpc>
                  <a:spcPct val="80000"/>
                </a:lnSpc>
                <a:spcBef>
                  <a:spcPts val="400"/>
                </a:spcBef>
                <a:defRPr sz="2000"/>
              </a:pPr>
              <a:endParaRPr b="0"/>
            </a:p>
            <a:p>
              <a:pPr>
                <a:lnSpc>
                  <a:spcPct val="80000"/>
                </a:lnSpc>
                <a:spcBef>
                  <a:spcPts val="400"/>
                </a:spcBef>
                <a:defRPr sz="2000"/>
              </a:pPr>
              <a:endParaRPr b="0"/>
            </a:p>
            <a:p>
              <a:pPr>
                <a:lnSpc>
                  <a:spcPct val="80000"/>
                </a:lnSpc>
                <a:spcBef>
                  <a:spcPts val="400"/>
                </a:spcBef>
                <a:defRPr sz="2000"/>
              </a:pPr>
              <a:endParaRPr b="0"/>
            </a:p>
            <a:p>
              <a:pPr>
                <a:lnSpc>
                  <a:spcPct val="80000"/>
                </a:lnSpc>
                <a:spcBef>
                  <a:spcPts val="400"/>
                </a:spcBef>
                <a:defRPr sz="2000"/>
              </a:pPr>
              <a:endParaRPr b="0"/>
            </a:p>
            <a:p>
              <a:pPr>
                <a:lnSpc>
                  <a:spcPct val="80000"/>
                </a:lnSpc>
                <a:spcBef>
                  <a:spcPts val="400"/>
                </a:spcBef>
                <a:defRPr sz="2000"/>
              </a:pPr>
              <a:endParaRPr b="0"/>
            </a:p>
            <a:p>
              <a:pPr>
                <a:lnSpc>
                  <a:spcPct val="80000"/>
                </a:lnSpc>
                <a:spcBef>
                  <a:spcPts val="400"/>
                </a:spcBef>
                <a:defRPr sz="2000" b="1">
                  <a:latin typeface="+mn-lt"/>
                  <a:ea typeface="+mn-ea"/>
                  <a:cs typeface="+mn-cs"/>
                  <a:sym typeface="Arial"/>
                </a:defRPr>
              </a:pPr>
              <a:r>
                <a:t>Project  Advisor:  </a:t>
              </a:r>
              <a:endParaRPr lang="en-US"/>
            </a:p>
            <a:p>
              <a:pPr>
                <a:lnSpc>
                  <a:spcPct val="80000"/>
                </a:lnSpc>
                <a:spcBef>
                  <a:spcPts val="400"/>
                </a:spcBef>
                <a:defRPr sz="2000" b="1">
                  <a:latin typeface="+mn-lt"/>
                  <a:ea typeface="+mn-ea"/>
                  <a:cs typeface="+mn-cs"/>
                  <a:sym typeface="Arial"/>
                </a:defRPr>
              </a:pPr>
              <a:r>
                <a:rPr lang="en-IN"/>
                <a:t>Mr.</a:t>
              </a:r>
              <a:r>
                <a:rPr lang="en-US" err="1"/>
                <a:t>Niranjan</a:t>
              </a:r>
              <a:r>
                <a:rPr lang="en-US"/>
                <a:t> D K / Lecturer / CSE </a:t>
              </a:r>
              <a:r>
                <a:rPr lang="en-US" err="1"/>
                <a:t>Dept</a:t>
              </a:r>
              <a:endParaRPr/>
            </a:p>
          </p:txBody>
        </p:sp>
      </p:grpSp>
      <p:graphicFrame>
        <p:nvGraphicFramePr>
          <p:cNvPr id="137" name="Table"/>
          <p:cNvGraphicFramePr/>
          <p:nvPr>
            <p:extLst>
              <p:ext uri="{D42A27DB-BD31-4B8C-83A1-F6EECF244321}">
                <p14:modId xmlns:p14="http://schemas.microsoft.com/office/powerpoint/2010/main" val="1664861718"/>
              </p:ext>
            </p:extLst>
          </p:nvPr>
        </p:nvGraphicFramePr>
        <p:xfrm>
          <a:off x="580292" y="3031577"/>
          <a:ext cx="8083021" cy="1601970"/>
        </p:xfrm>
        <a:graphic>
          <a:graphicData uri="http://schemas.openxmlformats.org/drawingml/2006/table">
            <a:tbl>
              <a:tblPr>
                <a:tableStyleId>{4C3C2611-4C71-4FC5-86AE-919BDF0F9419}</a:tableStyleId>
              </a:tblPr>
              <a:tblGrid>
                <a:gridCol w="779434">
                  <a:extLst>
                    <a:ext uri="{9D8B030D-6E8A-4147-A177-3AD203B41FA5}">
                      <a16:colId xmlns:a16="http://schemas.microsoft.com/office/drawing/2014/main" val="20000"/>
                    </a:ext>
                  </a:extLst>
                </a:gridCol>
                <a:gridCol w="2291793">
                  <a:extLst>
                    <a:ext uri="{9D8B030D-6E8A-4147-A177-3AD203B41FA5}">
                      <a16:colId xmlns:a16="http://schemas.microsoft.com/office/drawing/2014/main" val="20001"/>
                    </a:ext>
                  </a:extLst>
                </a:gridCol>
                <a:gridCol w="3799341">
                  <a:extLst>
                    <a:ext uri="{9D8B030D-6E8A-4147-A177-3AD203B41FA5}">
                      <a16:colId xmlns:a16="http://schemas.microsoft.com/office/drawing/2014/main" val="20002"/>
                    </a:ext>
                  </a:extLst>
                </a:gridCol>
                <a:gridCol w="1212453">
                  <a:extLst>
                    <a:ext uri="{9D8B030D-6E8A-4147-A177-3AD203B41FA5}">
                      <a16:colId xmlns:a16="http://schemas.microsoft.com/office/drawing/2014/main" val="20003"/>
                    </a:ext>
                  </a:extLst>
                </a:gridCol>
              </a:tblGrid>
              <a:tr h="456141">
                <a:tc>
                  <a:txBody>
                    <a:bodyPr/>
                    <a:lstStyle/>
                    <a:p>
                      <a:pPr algn="ctr">
                        <a:defRPr sz="1800"/>
                      </a:pPr>
                      <a:r>
                        <a:rPr sz="1600" err="1">
                          <a:sym typeface="Times New Roman"/>
                        </a:rPr>
                        <a:t>S.No</a:t>
                      </a:r>
                      <a:endParaRPr sz="1600" b="1">
                        <a:latin typeface="Times New Roman"/>
                        <a:ea typeface="Times New Roman"/>
                        <a:cs typeface="Times New Roman"/>
                        <a:sym typeface="Times New Roman"/>
                      </a:endParaRPr>
                    </a:p>
                  </a:txBody>
                  <a:tcPr marL="0" marR="0" marT="0" marB="0" anchor="ctr" horzOverflow="overflow"/>
                </a:tc>
                <a:tc>
                  <a:txBody>
                    <a:bodyPr/>
                    <a:lstStyle/>
                    <a:p>
                      <a:pPr algn="ctr">
                        <a:defRPr sz="1800"/>
                      </a:pPr>
                      <a:r>
                        <a:rPr sz="1600" err="1">
                          <a:sym typeface="Times New Roman"/>
                        </a:rPr>
                        <a:t>Reg.No</a:t>
                      </a:r>
                      <a:endParaRPr sz="1600" b="1">
                        <a:latin typeface="Times New Roman"/>
                        <a:ea typeface="Times New Roman"/>
                        <a:cs typeface="Times New Roman"/>
                        <a:sym typeface="Times New Roman"/>
                      </a:endParaRPr>
                    </a:p>
                  </a:txBody>
                  <a:tcPr marL="0" marR="0" marT="0" marB="0" anchor="ctr" horzOverflow="overflow"/>
                </a:tc>
                <a:tc>
                  <a:txBody>
                    <a:bodyPr/>
                    <a:lstStyle/>
                    <a:p>
                      <a:pPr algn="ctr">
                        <a:defRPr sz="1800"/>
                      </a:pPr>
                      <a:r>
                        <a:rPr sz="1600">
                          <a:sym typeface="Times New Roman"/>
                        </a:rPr>
                        <a:t>Name of the Student</a:t>
                      </a:r>
                      <a:endParaRPr sz="1600" b="1">
                        <a:latin typeface="Times New Roman"/>
                        <a:ea typeface="Times New Roman"/>
                        <a:cs typeface="Times New Roman"/>
                        <a:sym typeface="Times New Roman"/>
                      </a:endParaRPr>
                    </a:p>
                  </a:txBody>
                  <a:tcPr marL="0" marR="0" marT="0" marB="0" anchor="ctr" horzOverflow="overflow"/>
                </a:tc>
                <a:tc>
                  <a:txBody>
                    <a:bodyPr/>
                    <a:lstStyle/>
                    <a:p>
                      <a:pPr algn="ctr">
                        <a:defRPr sz="1800"/>
                      </a:pPr>
                      <a:r>
                        <a:rPr sz="1600">
                          <a:sym typeface="Times New Roman"/>
                        </a:rPr>
                        <a:t>Section</a:t>
                      </a:r>
                      <a:endParaRPr sz="1600" b="1">
                        <a:latin typeface="Times New Roman"/>
                        <a:ea typeface="Times New Roman"/>
                        <a:cs typeface="Times New Roman"/>
                        <a:sym typeface="Times New Roman"/>
                      </a:endParaRPr>
                    </a:p>
                  </a:txBody>
                  <a:tcPr marL="0" marR="0" marT="0" marB="0" anchor="ctr" horzOverflow="overflow"/>
                </a:tc>
                <a:extLst>
                  <a:ext uri="{0D108BD9-81ED-4DB2-BD59-A6C34878D82A}">
                    <a16:rowId xmlns:a16="http://schemas.microsoft.com/office/drawing/2014/main" val="10000"/>
                  </a:ext>
                </a:extLst>
              </a:tr>
              <a:tr h="381943">
                <a:tc>
                  <a:txBody>
                    <a:bodyPr/>
                    <a:lstStyle/>
                    <a:p>
                      <a:pPr algn="ctr">
                        <a:defRPr sz="1800"/>
                      </a:pPr>
                      <a:r>
                        <a:rPr sz="1400">
                          <a:sym typeface="Times New Roman"/>
                        </a:rPr>
                        <a:t>1</a:t>
                      </a:r>
                      <a:endParaRPr sz="1400">
                        <a:latin typeface="Times New Roman"/>
                        <a:ea typeface="Times New Roman"/>
                        <a:cs typeface="Times New Roman"/>
                        <a:sym typeface="Times New Roman"/>
                      </a:endParaRPr>
                    </a:p>
                  </a:txBody>
                  <a:tcPr marL="0" marR="0" marT="0" marB="0" horzOverflow="overflow"/>
                </a:tc>
                <a:tc>
                  <a:txBody>
                    <a:bodyPr/>
                    <a:lstStyle/>
                    <a:p>
                      <a:pPr algn="ctr">
                        <a:defRPr sz="1800"/>
                      </a:pPr>
                      <a:r>
                        <a:rPr lang="en-US" sz="1400">
                          <a:sym typeface="Times New Roman"/>
                        </a:rPr>
                        <a:t>BL</a:t>
                      </a:r>
                      <a:r>
                        <a:rPr sz="1400">
                          <a:sym typeface="Times New Roman"/>
                        </a:rPr>
                        <a:t>.EN.U4</a:t>
                      </a:r>
                      <a:r>
                        <a:rPr lang="en-IN" sz="1400">
                          <a:sym typeface="Times New Roman"/>
                        </a:rPr>
                        <a:t>AIE19028</a:t>
                      </a:r>
                      <a:endParaRPr sz="1400">
                        <a:latin typeface="Times New Roman"/>
                        <a:ea typeface="Times New Roman"/>
                        <a:cs typeface="Times New Roman"/>
                        <a:sym typeface="Times New Roman"/>
                      </a:endParaRPr>
                    </a:p>
                  </a:txBody>
                  <a:tcPr marL="0" marR="0" marT="0" marB="0" horzOverflow="overflow"/>
                </a:tc>
                <a:tc>
                  <a:txBody>
                    <a:bodyPr/>
                    <a:lstStyle/>
                    <a:p>
                      <a:pPr algn="ctr">
                        <a:defRPr sz="1800"/>
                      </a:pPr>
                      <a:r>
                        <a:rPr lang="en-US" sz="1400" err="1">
                          <a:sym typeface="Times New Roman"/>
                        </a:rPr>
                        <a:t>K.Vishnu</a:t>
                      </a:r>
                      <a:r>
                        <a:rPr lang="en-US" sz="1400" baseline="0">
                          <a:sym typeface="Times New Roman"/>
                        </a:rPr>
                        <a:t> </a:t>
                      </a:r>
                      <a:r>
                        <a:rPr lang="en-US" sz="1400" baseline="0" err="1">
                          <a:sym typeface="Times New Roman"/>
                        </a:rPr>
                        <a:t>Sainadh</a:t>
                      </a:r>
                      <a:endParaRPr sz="1400">
                        <a:latin typeface="Times New Roman"/>
                        <a:ea typeface="Times New Roman"/>
                        <a:cs typeface="Times New Roman"/>
                        <a:sym typeface="Times New Roman"/>
                      </a:endParaRPr>
                    </a:p>
                  </a:txBody>
                  <a:tcPr marL="0" marR="0" marT="0" marB="0" horzOverflow="overflow"/>
                </a:tc>
                <a:tc>
                  <a:txBody>
                    <a:bodyPr/>
                    <a:lstStyle/>
                    <a:p>
                      <a:pPr algn="ctr">
                        <a:defRPr sz="1800"/>
                      </a:pPr>
                      <a:r>
                        <a:rPr lang="en-IN" sz="1400">
                          <a:latin typeface="Times New Roman" panose="02020603050405020304" pitchFamily="18" charset="0"/>
                          <a:cs typeface="Times New Roman" panose="02020603050405020304" pitchFamily="18" charset="0"/>
                          <a:sym typeface="Times New Roman"/>
                        </a:rPr>
                        <a:t> AIE</a:t>
                      </a:r>
                      <a:r>
                        <a:rPr lang="en-IN" sz="1400" baseline="0">
                          <a:latin typeface="Times New Roman" panose="02020603050405020304" pitchFamily="18" charset="0"/>
                          <a:cs typeface="Times New Roman" panose="02020603050405020304" pitchFamily="18" charset="0"/>
                          <a:sym typeface="Times New Roman"/>
                        </a:rPr>
                        <a:t> </a:t>
                      </a:r>
                      <a:r>
                        <a:rPr lang="en-IN" sz="1400">
                          <a:latin typeface="Times New Roman" panose="02020603050405020304" pitchFamily="18" charset="0"/>
                          <a:cs typeface="Times New Roman" panose="02020603050405020304" pitchFamily="18" charset="0"/>
                          <a:sym typeface="Times New Roman"/>
                        </a:rPr>
                        <a:t>A</a:t>
                      </a:r>
                      <a:endParaRPr sz="1400">
                        <a:latin typeface="Times New Roman" panose="02020603050405020304" pitchFamily="18" charset="0"/>
                        <a:ea typeface="Times New Roman"/>
                        <a:cs typeface="Times New Roman" panose="02020603050405020304" pitchFamily="18" charset="0"/>
                        <a:sym typeface="Times New Roman"/>
                      </a:endParaRPr>
                    </a:p>
                  </a:txBody>
                  <a:tcPr marL="0" marR="0" marT="0" marB="0" horzOverflow="overflow"/>
                </a:tc>
                <a:extLst>
                  <a:ext uri="{0D108BD9-81ED-4DB2-BD59-A6C34878D82A}">
                    <a16:rowId xmlns:a16="http://schemas.microsoft.com/office/drawing/2014/main" val="10001"/>
                  </a:ext>
                </a:extLst>
              </a:tr>
              <a:tr h="381943">
                <a:tc>
                  <a:txBody>
                    <a:bodyPr/>
                    <a:lstStyle/>
                    <a:p>
                      <a:pPr algn="ctr">
                        <a:defRPr sz="1800"/>
                      </a:pPr>
                      <a:r>
                        <a:rPr lang="en-US" sz="1400">
                          <a:sym typeface="Times New Roman"/>
                        </a:rPr>
                        <a:t>2</a:t>
                      </a:r>
                      <a:endParaRPr sz="1400">
                        <a:latin typeface="Times New Roman"/>
                        <a:ea typeface="Times New Roman"/>
                        <a:cs typeface="Times New Roman"/>
                        <a:sym typeface="Times New Roman"/>
                      </a:endParaRPr>
                    </a:p>
                  </a:txBody>
                  <a:tcPr marL="0" marR="0" marT="0" marB="0" horzOverflow="overflow"/>
                </a:tc>
                <a:tc>
                  <a:txBody>
                    <a:bodyPr/>
                    <a:lstStyle/>
                    <a:p>
                      <a:pPr algn="ctr">
                        <a:defRPr sz="1800"/>
                      </a:pPr>
                      <a:r>
                        <a:rPr lang="en-US" sz="1400">
                          <a:sym typeface="Times New Roman"/>
                        </a:rPr>
                        <a:t>BL.EN.U4AIE19034</a:t>
                      </a:r>
                      <a:endParaRPr lang="en-US" sz="1400">
                        <a:latin typeface="Times New Roman"/>
                        <a:ea typeface="Times New Roman"/>
                        <a:cs typeface="Times New Roman"/>
                        <a:sym typeface="Times New Roman"/>
                      </a:endParaRPr>
                    </a:p>
                  </a:txBody>
                  <a:tcPr marL="0" marR="0" marT="0" marB="0" horzOverflow="overflow"/>
                </a:tc>
                <a:tc>
                  <a:txBody>
                    <a:bodyPr/>
                    <a:lstStyle/>
                    <a:p>
                      <a:pPr algn="ctr">
                        <a:defRPr sz="1800"/>
                      </a:pPr>
                      <a:r>
                        <a:rPr lang="en-IN" sz="1400" err="1">
                          <a:sym typeface="Times New Roman"/>
                        </a:rPr>
                        <a:t>K.Satwik</a:t>
                      </a:r>
                      <a:endParaRPr sz="1400">
                        <a:latin typeface="Times New Roman"/>
                        <a:ea typeface="Times New Roman"/>
                        <a:cs typeface="Times New Roman"/>
                        <a:sym typeface="Times New Roman"/>
                      </a:endParaRPr>
                    </a:p>
                  </a:txBody>
                  <a:tcPr marL="0" marR="0" marT="0" marB="0" horzOverflow="overflow"/>
                </a:tc>
                <a:tc>
                  <a:txBody>
                    <a:bodyPr/>
                    <a:lstStyle/>
                    <a:p>
                      <a:pPr algn="ctr">
                        <a:defRPr sz="1800"/>
                      </a:pPr>
                      <a:r>
                        <a:rPr lang="en-IN" sz="1400">
                          <a:latin typeface="Times New Roman" panose="02020603050405020304" pitchFamily="18" charset="0"/>
                          <a:cs typeface="Times New Roman" panose="02020603050405020304" pitchFamily="18" charset="0"/>
                          <a:sym typeface="Times New Roman"/>
                        </a:rPr>
                        <a:t>AIE</a:t>
                      </a:r>
                      <a:r>
                        <a:rPr lang="en-IN" sz="1400" baseline="0">
                          <a:latin typeface="Times New Roman" panose="02020603050405020304" pitchFamily="18" charset="0"/>
                          <a:cs typeface="Times New Roman" panose="02020603050405020304" pitchFamily="18" charset="0"/>
                          <a:sym typeface="Times New Roman"/>
                        </a:rPr>
                        <a:t> A</a:t>
                      </a:r>
                      <a:endParaRPr sz="1400">
                        <a:latin typeface="Times New Roman" panose="02020603050405020304" pitchFamily="18" charset="0"/>
                        <a:ea typeface="Times New Roman"/>
                        <a:cs typeface="Times New Roman" panose="02020603050405020304" pitchFamily="18" charset="0"/>
                        <a:sym typeface="Times New Roman"/>
                      </a:endParaRPr>
                    </a:p>
                  </a:txBody>
                  <a:tcPr marL="0" marR="0" marT="0" marB="0" horzOverflow="overflow"/>
                </a:tc>
                <a:extLst>
                  <a:ext uri="{0D108BD9-81ED-4DB2-BD59-A6C34878D82A}">
                    <a16:rowId xmlns:a16="http://schemas.microsoft.com/office/drawing/2014/main" val="158421071"/>
                  </a:ext>
                </a:extLst>
              </a:tr>
              <a:tr h="381943">
                <a:tc>
                  <a:txBody>
                    <a:bodyPr/>
                    <a:lstStyle/>
                    <a:p>
                      <a:pPr algn="ctr">
                        <a:defRPr sz="1800"/>
                      </a:pPr>
                      <a:r>
                        <a:rPr lang="en-US" sz="1400">
                          <a:sym typeface="Times New Roman"/>
                        </a:rPr>
                        <a:t>3</a:t>
                      </a:r>
                      <a:endParaRPr sz="1400">
                        <a:latin typeface="Times New Roman"/>
                        <a:ea typeface="Times New Roman"/>
                        <a:cs typeface="Times New Roman"/>
                        <a:sym typeface="Times New Roman"/>
                      </a:endParaRPr>
                    </a:p>
                  </a:txBody>
                  <a:tcPr marL="0" marR="0" marT="0" marB="0" horzOverflow="overflow"/>
                </a:tc>
                <a:tc>
                  <a:txBody>
                    <a:bodyPr/>
                    <a:lstStyle/>
                    <a:p>
                      <a:pPr algn="ctr">
                        <a:defRPr sz="1800"/>
                      </a:pPr>
                      <a:r>
                        <a:rPr lang="en-US" sz="1400">
                          <a:sym typeface="Times New Roman"/>
                        </a:rPr>
                        <a:t>BL.EN.U4AIE19066</a:t>
                      </a:r>
                      <a:endParaRPr lang="en-US" sz="1400">
                        <a:latin typeface="Times New Roman"/>
                        <a:ea typeface="Times New Roman"/>
                        <a:cs typeface="Times New Roman"/>
                        <a:sym typeface="Times New Roman"/>
                      </a:endParaRPr>
                    </a:p>
                  </a:txBody>
                  <a:tcPr marL="0" marR="0" marT="0" marB="0" horzOverflow="overflow"/>
                </a:tc>
                <a:tc>
                  <a:txBody>
                    <a:bodyPr/>
                    <a:lstStyle/>
                    <a:p>
                      <a:pPr algn="ctr">
                        <a:defRPr sz="1800"/>
                      </a:pPr>
                      <a:r>
                        <a:rPr lang="en-IN" sz="1400" err="1">
                          <a:sym typeface="Times New Roman"/>
                        </a:rPr>
                        <a:t>V.Ashrith</a:t>
                      </a:r>
                      <a:endParaRPr sz="1400">
                        <a:latin typeface="Times New Roman"/>
                        <a:ea typeface="Times New Roman"/>
                        <a:cs typeface="Times New Roman"/>
                        <a:sym typeface="Times New Roman"/>
                      </a:endParaRPr>
                    </a:p>
                  </a:txBody>
                  <a:tcPr marL="0" marR="0" marT="0" marB="0" horzOverflow="overflow"/>
                </a:tc>
                <a:tc>
                  <a:txBody>
                    <a:bodyPr/>
                    <a:lstStyle/>
                    <a:p>
                      <a:pPr algn="ctr">
                        <a:defRPr sz="1800"/>
                      </a:pPr>
                      <a:r>
                        <a:rPr lang="en-IN" sz="1400">
                          <a:latin typeface="Times New Roman" panose="02020603050405020304" pitchFamily="18" charset="0"/>
                          <a:cs typeface="Times New Roman" panose="02020603050405020304" pitchFamily="18" charset="0"/>
                          <a:sym typeface="Times New Roman"/>
                        </a:rPr>
                        <a:t>AIE A</a:t>
                      </a:r>
                      <a:endParaRPr sz="1400">
                        <a:latin typeface="Times New Roman" panose="02020603050405020304" pitchFamily="18" charset="0"/>
                        <a:ea typeface="Times New Roman"/>
                        <a:cs typeface="Times New Roman" panose="02020603050405020304" pitchFamily="18" charset="0"/>
                        <a:sym typeface="Times New Roman"/>
                      </a:endParaRPr>
                    </a:p>
                  </a:txBody>
                  <a:tcPr marL="0" marR="0" marT="0" marB="0" horzOverflow="overflow"/>
                </a:tc>
                <a:extLst>
                  <a:ext uri="{0D108BD9-81ED-4DB2-BD59-A6C34878D82A}">
                    <a16:rowId xmlns:a16="http://schemas.microsoft.com/office/drawing/2014/main" val="2209946137"/>
                  </a:ext>
                </a:extLst>
              </a:tr>
            </a:tbl>
          </a:graphicData>
        </a:graphic>
      </p:graphicFrame>
      <p:sp>
        <p:nvSpPr>
          <p:cNvPr id="9" name="object 3"/>
          <p:cNvSpPr txBox="1">
            <a:spLocks noGrp="1"/>
          </p:cNvSpPr>
          <p:nvPr>
            <p:ph type="title"/>
          </p:nvPr>
        </p:nvSpPr>
        <p:spPr>
          <a:xfrm>
            <a:off x="781050" y="1220180"/>
            <a:ext cx="7696200" cy="782265"/>
          </a:xfrm>
          <a:prstGeom prst="rect">
            <a:avLst/>
          </a:prstGeom>
        </p:spPr>
        <p:txBody>
          <a:bodyPr vert="horz" wrap="square" lIns="0" tIns="12700" rIns="0" bIns="0" rtlCol="0">
            <a:spAutoFit/>
          </a:bodyPr>
          <a:lstStyle/>
          <a:p>
            <a:pPr marL="718820" marR="5080" indent="-706755">
              <a:lnSpc>
                <a:spcPct val="100000"/>
              </a:lnSpc>
              <a:spcBef>
                <a:spcPts val="100"/>
              </a:spcBef>
            </a:pPr>
            <a:r>
              <a:rPr lang="en-IN" sz="2500" spc="-5">
                <a:latin typeface="Arial MT"/>
                <a:cs typeface="Arial MT"/>
              </a:rPr>
              <a:t>Corn Leaf Disease Classification Using Deep-Ensemble-Learning</a:t>
            </a:r>
            <a:endParaRPr sz="2500">
              <a:latin typeface="Arial MT"/>
              <a:cs typeface="Arial MT"/>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en-IN" smtClean="0"/>
              <a:t>10</a:t>
            </a:fld>
            <a:endParaRPr lang="en-IN"/>
          </a:p>
        </p:txBody>
      </p:sp>
      <p:sp>
        <p:nvSpPr>
          <p:cNvPr id="3" name="Title 2"/>
          <p:cNvSpPr>
            <a:spLocks noGrp="1"/>
          </p:cNvSpPr>
          <p:nvPr>
            <p:ph type="title"/>
          </p:nvPr>
        </p:nvSpPr>
        <p:spPr/>
        <p:txBody>
          <a:bodyPr/>
          <a:lstStyle/>
          <a:p>
            <a:r>
              <a:rPr lang="en-IN" dirty="0" smtClean="0"/>
              <a:t>Summary of Literature Survey</a:t>
            </a:r>
            <a:endParaRPr lang="en-IN" dirty="0"/>
          </a:p>
        </p:txBody>
      </p:sp>
      <p:sp>
        <p:nvSpPr>
          <p:cNvPr id="4" name="TextBox 3"/>
          <p:cNvSpPr txBox="1"/>
          <p:nvPr/>
        </p:nvSpPr>
        <p:spPr>
          <a:xfrm>
            <a:off x="914400" y="1600200"/>
            <a:ext cx="7394292" cy="35394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lang="en-US" sz="1600" dirty="0"/>
              <a:t>The dataset does not appear to be properly balanced, resulting in poor performance for certain classes or types of diseases. Balancing the dataset by ensuring an equal representation of different classes can help improve classification accuracy</a:t>
            </a:r>
            <a:r>
              <a:rPr lang="en-US" sz="1600" dirty="0" smtClean="0"/>
              <a:t>.</a:t>
            </a:r>
          </a:p>
          <a:p>
            <a:endParaRPr lang="en-US" sz="1600" dirty="0" smtClean="0"/>
          </a:p>
          <a:p>
            <a:pPr marL="285750" indent="-285750">
              <a:buFont typeface="Arial" panose="020B0604020202020204" pitchFamily="34" charset="0"/>
              <a:buChar char="•"/>
            </a:pPr>
            <a:r>
              <a:rPr lang="en-US" sz="1600" dirty="0"/>
              <a:t>The dataset used for training and testing the models is relatively small, consisting of only 500 images. This limited amount of data may not provide enough variability and generalization capability for accurate classification</a:t>
            </a:r>
            <a:r>
              <a:rPr lang="en-US" sz="1600" dirty="0" smtClean="0"/>
              <a:t>.</a:t>
            </a:r>
          </a:p>
          <a:p>
            <a:endParaRPr lang="en-US" sz="1600" dirty="0" smtClean="0"/>
          </a:p>
          <a:p>
            <a:pPr marL="285750" indent="-285750">
              <a:buFont typeface="Arial" panose="020B0604020202020204" pitchFamily="34" charset="0"/>
              <a:buChar char="•"/>
            </a:pPr>
            <a:r>
              <a:rPr lang="en-US" sz="1600" dirty="0"/>
              <a:t>The achieved accuracy is not high, ranging from 55.30% to 94%, indicating room for improvement in the classification performance</a:t>
            </a:r>
            <a:r>
              <a:rPr lang="en-US" sz="1600" dirty="0" smtClean="0"/>
              <a:t>.</a:t>
            </a:r>
          </a:p>
          <a:p>
            <a:endParaRPr lang="en-US" sz="1600" dirty="0" smtClean="0"/>
          </a:p>
          <a:p>
            <a:pPr marL="285750" indent="-285750">
              <a:buFont typeface="Arial" panose="020B0604020202020204" pitchFamily="34" charset="0"/>
              <a:buChar char="•"/>
            </a:pPr>
            <a:r>
              <a:rPr lang="en-US" sz="1600" dirty="0"/>
              <a:t>Data augmentation techniques, which can artificially increase the size and diversity of the dataset, have not been employed. Augmentation methods like rotation, flipping, or scaling can help improve model robustness and generalization.</a:t>
            </a:r>
            <a:endParaRPr kumimoji="0" lang="en-IN" sz="1600" b="0" i="0" u="none" strike="noStrike" cap="none" spc="0" normalizeH="0" baseline="0" dirty="0">
              <a:ln>
                <a:noFill/>
              </a:ln>
              <a:solidFill>
                <a:srgbClr val="000000"/>
              </a:solidFill>
              <a:effectLst/>
              <a:uFillTx/>
              <a:sym typeface="Times New Roman"/>
            </a:endParaRPr>
          </a:p>
        </p:txBody>
      </p:sp>
    </p:spTree>
    <p:extLst>
      <p:ext uri="{BB962C8B-B14F-4D97-AF65-F5344CB8AC3E}">
        <p14:creationId xmlns:p14="http://schemas.microsoft.com/office/powerpoint/2010/main" val="49084762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589" y="1333045"/>
            <a:ext cx="7315200" cy="887641"/>
          </a:xfrm>
        </p:spPr>
        <p:txBody>
          <a:bodyPr/>
          <a:lstStyle/>
          <a:p>
            <a:r>
              <a:rPr lang="en-US" sz="3200">
                <a:latin typeface="Times New Roman" panose="02020603050405020304" pitchFamily="18" charset="0"/>
                <a:cs typeface="Times New Roman" panose="02020603050405020304" pitchFamily="18" charset="0"/>
              </a:rPr>
              <a:t>Software/Tools Requirements</a:t>
            </a:r>
            <a:endParaRPr lang="en-IN" sz="3200">
              <a:latin typeface="Times New Roman" panose="02020603050405020304" pitchFamily="18" charset="0"/>
              <a:cs typeface="Times New Roman" panose="02020603050405020304" pitchFamily="18" charset="0"/>
            </a:endParaRPr>
          </a:p>
        </p:txBody>
      </p:sp>
      <p:sp>
        <p:nvSpPr>
          <p:cNvPr id="4" name="TextBox 3"/>
          <p:cNvSpPr txBox="1"/>
          <p:nvPr/>
        </p:nvSpPr>
        <p:spPr>
          <a:xfrm>
            <a:off x="640080" y="2220686"/>
            <a:ext cx="7968343"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r>
              <a:rPr lang="en-US" sz="1800" b="1">
                <a:ea typeface="+mn-lt"/>
                <a:cs typeface="+mn-lt"/>
              </a:rPr>
              <a:t>Software</a:t>
            </a:r>
            <a:r>
              <a:rPr lang="en-US" sz="1800">
                <a:ea typeface="+mn-lt"/>
                <a:cs typeface="+mn-lt"/>
              </a:rPr>
              <a:t> </a:t>
            </a:r>
            <a:endParaRPr lang="en-US" sz="1800">
              <a:cs typeface="Calibri" panose="020F0502020204030204"/>
            </a:endParaRPr>
          </a:p>
          <a:p>
            <a:pPr marL="342900" indent="-342900" algn="just"/>
            <a:r>
              <a:rPr lang="en-US" sz="1800">
                <a:ea typeface="+mn-lt"/>
                <a:cs typeface="+mn-lt"/>
              </a:rPr>
              <a:t>Python 3.0 or higher – Back End</a:t>
            </a:r>
          </a:p>
          <a:p>
            <a:pPr marL="342900" indent="-342900" algn="just"/>
            <a:r>
              <a:rPr lang="en-US" sz="1800" err="1">
                <a:ea typeface="+mn-lt"/>
                <a:cs typeface="+mn-lt"/>
              </a:rPr>
              <a:t>Jupyter</a:t>
            </a:r>
            <a:r>
              <a:rPr lang="en-US" sz="1800">
                <a:ea typeface="+mn-lt"/>
                <a:cs typeface="+mn-lt"/>
              </a:rPr>
              <a:t> Notebook, </a:t>
            </a:r>
            <a:r>
              <a:rPr lang="en-US" sz="1800" err="1">
                <a:ea typeface="+mn-lt"/>
                <a:cs typeface="+mn-lt"/>
              </a:rPr>
              <a:t>Colab</a:t>
            </a:r>
            <a:endParaRPr lang="en-US" sz="1800">
              <a:ea typeface="+mn-lt"/>
              <a:cs typeface="+mn-lt"/>
            </a:endParaRPr>
          </a:p>
          <a:p>
            <a:pPr marL="342900" indent="-342900" algn="just"/>
            <a:r>
              <a:rPr lang="en-US" sz="1800" err="1">
                <a:ea typeface="+mn-lt"/>
                <a:cs typeface="+mn-lt"/>
              </a:rPr>
              <a:t>Tensorflow</a:t>
            </a:r>
            <a:endParaRPr lang="en-US" sz="1800">
              <a:ea typeface="+mn-lt"/>
              <a:cs typeface="+mn-lt"/>
            </a:endParaRPr>
          </a:p>
          <a:p>
            <a:pPr marL="342900" indent="-342900" algn="just"/>
            <a:endParaRPr lang="en-US" sz="1800">
              <a:ea typeface="+mn-lt"/>
              <a:cs typeface="+mn-lt"/>
            </a:endParaRPr>
          </a:p>
          <a:p>
            <a:pPr algn="just"/>
            <a:endParaRPr lang="en-US" sz="1800" b="1">
              <a:ea typeface="+mn-lt"/>
              <a:cs typeface="+mn-lt"/>
            </a:endParaRPr>
          </a:p>
          <a:p>
            <a:pPr algn="just"/>
            <a:r>
              <a:rPr lang="en-US" sz="1800" b="1">
                <a:ea typeface="+mn-lt"/>
                <a:cs typeface="+mn-lt"/>
              </a:rPr>
              <a:t>Hardware</a:t>
            </a:r>
            <a:r>
              <a:rPr lang="en-US" sz="1800">
                <a:ea typeface="+mn-lt"/>
                <a:cs typeface="+mn-lt"/>
              </a:rPr>
              <a:t> </a:t>
            </a:r>
            <a:endParaRPr lang="en-US" sz="1800">
              <a:cs typeface="Calibri"/>
            </a:endParaRPr>
          </a:p>
          <a:p>
            <a:pPr marL="342900" indent="-342900" algn="just"/>
            <a:r>
              <a:rPr lang="en-US" sz="1800">
                <a:ea typeface="+mn-lt"/>
                <a:cs typeface="+mn-lt"/>
              </a:rPr>
              <a:t>Windows 10 or higher</a:t>
            </a:r>
            <a:endParaRPr lang="en-US" sz="1800">
              <a:cs typeface="Calibri" panose="020F0502020204030204"/>
            </a:endParaRPr>
          </a:p>
          <a:p>
            <a:pPr marL="342900" indent="-342900" algn="just"/>
            <a:r>
              <a:rPr lang="en-US" sz="1800">
                <a:ea typeface="+mn-lt"/>
                <a:cs typeface="+mn-lt"/>
              </a:rPr>
              <a:t>I5 processor or higher</a:t>
            </a:r>
            <a:endParaRPr lang="en-US" sz="1800">
              <a:cs typeface="Calibri" panose="020F0502020204030204"/>
            </a:endParaRPr>
          </a:p>
          <a:p>
            <a:pPr marL="342900" indent="-342900" algn="just"/>
            <a:r>
              <a:rPr lang="en-US" sz="1800">
                <a:ea typeface="+mn-lt"/>
                <a:cs typeface="+mn-lt"/>
              </a:rPr>
              <a:t>Ram 8 GB - Minimum</a:t>
            </a:r>
            <a:endParaRPr lang="en-US" sz="1800">
              <a:cs typeface="Calibri" panose="020F0502020204030204"/>
            </a:endParaRPr>
          </a:p>
        </p:txBody>
      </p:sp>
      <p:sp>
        <p:nvSpPr>
          <p:cNvPr id="5" name="Slide Number"/>
          <p:cNvSpPr txBox="1">
            <a:spLocks noGrp="1"/>
          </p:cNvSpPr>
          <p:nvPr>
            <p:ph type="sldNum" sz="quarter" idx="2"/>
          </p:nvPr>
        </p:nvSpPr>
        <p:spPr>
          <a:xfrm>
            <a:off x="8319497" y="381000"/>
            <a:ext cx="291103" cy="3077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p>
            <a:r>
              <a:rPr lang="en-US"/>
              <a:t>10</a:t>
            </a:r>
            <a:endParaRPr/>
          </a:p>
        </p:txBody>
      </p:sp>
    </p:spTree>
    <p:extLst>
      <p:ext uri="{BB962C8B-B14F-4D97-AF65-F5344CB8AC3E}">
        <p14:creationId xmlns:p14="http://schemas.microsoft.com/office/powerpoint/2010/main" val="2416529429"/>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53589" y="1333045"/>
            <a:ext cx="7315200" cy="887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a:lstStyle>
          <a:p>
            <a:pPr hangingPunct="1"/>
            <a:r>
              <a:rPr lang="en-IN" sz="3200">
                <a:latin typeface="Times New Roman" panose="02020603050405020304" pitchFamily="18" charset="0"/>
                <a:cs typeface="Times New Roman" panose="02020603050405020304" pitchFamily="18" charset="0"/>
              </a:rPr>
              <a:t>Data Set</a:t>
            </a:r>
          </a:p>
        </p:txBody>
      </p:sp>
      <p:sp>
        <p:nvSpPr>
          <p:cNvPr id="4" name="TextBox 3"/>
          <p:cNvSpPr txBox="1"/>
          <p:nvPr/>
        </p:nvSpPr>
        <p:spPr>
          <a:xfrm>
            <a:off x="640080" y="2220686"/>
            <a:ext cx="7968343"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fontAlgn="base"/>
            <a:r>
              <a:rPr lang="en-IN" sz="1800"/>
              <a:t>Source of data set: </a:t>
            </a:r>
            <a:r>
              <a:rPr lang="en-US" sz="1800"/>
              <a:t>Corn or Maize Leaf Disease Dataset (</a:t>
            </a:r>
            <a:r>
              <a:rPr lang="en-US" sz="1800">
                <a:hlinkClick r:id="rId2"/>
              </a:rPr>
              <a:t>Link</a:t>
            </a:r>
            <a:r>
              <a:rPr lang="en-US" sz="1800"/>
              <a:t>)</a:t>
            </a:r>
          </a:p>
          <a:p>
            <a:endParaRPr lang="en-IN" sz="1800"/>
          </a:p>
          <a:p>
            <a:r>
              <a:rPr lang="en-IN" sz="1800"/>
              <a:t>Sample data set</a:t>
            </a:r>
          </a:p>
          <a:p>
            <a:pPr algn="just"/>
            <a:endParaRPr lang="en-IN" sz="1800"/>
          </a:p>
          <a:p>
            <a:pPr marR="0" algn="l" defTabSz="914400" rtl="0" fontAlgn="auto" latinLnBrk="0" hangingPunct="0">
              <a:lnSpc>
                <a:spcPct val="100000"/>
              </a:lnSpc>
              <a:spcBef>
                <a:spcPts val="0"/>
              </a:spcBef>
              <a:spcAft>
                <a:spcPts val="0"/>
              </a:spcAft>
              <a:buClrTx/>
              <a:buSzTx/>
              <a:tabLst/>
            </a:pPr>
            <a:endParaRPr lang="en-US" sz="1800"/>
          </a:p>
        </p:txBody>
      </p:sp>
      <p:sp>
        <p:nvSpPr>
          <p:cNvPr id="5" name="Slide Number"/>
          <p:cNvSpPr txBox="1">
            <a:spLocks noGrp="1"/>
          </p:cNvSpPr>
          <p:nvPr>
            <p:ph type="sldNum" sz="quarter" idx="2"/>
          </p:nvPr>
        </p:nvSpPr>
        <p:spPr>
          <a:xfrm>
            <a:off x="8332560" y="381000"/>
            <a:ext cx="291103" cy="3077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p>
            <a:r>
              <a:rPr lang="en-US"/>
              <a:t>11</a:t>
            </a:r>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172" y="3505713"/>
            <a:ext cx="3421966" cy="131754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0193" y="3569413"/>
            <a:ext cx="3888230" cy="1102138"/>
          </a:xfrm>
          <a:prstGeom prst="rect">
            <a:avLst/>
          </a:prstGeom>
        </p:spPr>
      </p:pic>
      <p:sp>
        <p:nvSpPr>
          <p:cNvPr id="7" name="TextBox 6"/>
          <p:cNvSpPr txBox="1"/>
          <p:nvPr/>
        </p:nvSpPr>
        <p:spPr>
          <a:xfrm>
            <a:off x="763172" y="5150830"/>
            <a:ext cx="7132319"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just"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a:ln>
                  <a:noFill/>
                </a:ln>
                <a:solidFill>
                  <a:srgbClr val="000000"/>
                </a:solidFill>
                <a:effectLst/>
                <a:uFillTx/>
                <a:sym typeface="Times New Roman"/>
              </a:rPr>
              <a:t>Thi</a:t>
            </a:r>
            <a:r>
              <a:rPr lang="en-IN" sz="1800"/>
              <a:t>s dataset contains different diseases of corn leaves for identifying whether the plant is healthy or not. Although the dataset has less number of images we use data augmentation to train the model.</a:t>
            </a:r>
            <a:endParaRPr kumimoji="0" lang="en-IN" sz="1800" b="0" i="0" u="none" strike="noStrike" cap="none" spc="0" normalizeH="0" baseline="0">
              <a:ln>
                <a:noFill/>
              </a:ln>
              <a:solidFill>
                <a:srgbClr val="000000"/>
              </a:solidFill>
              <a:effectLst/>
              <a:uFillTx/>
              <a:sym typeface="Times New Roman"/>
            </a:endParaRPr>
          </a:p>
        </p:txBody>
      </p:sp>
    </p:spTree>
    <p:extLst>
      <p:ext uri="{BB962C8B-B14F-4D97-AF65-F5344CB8AC3E}">
        <p14:creationId xmlns:p14="http://schemas.microsoft.com/office/powerpoint/2010/main" val="848068069"/>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cNvSpPr txBox="1">
            <a:spLocks noGrp="1"/>
          </p:cNvSpPr>
          <p:nvPr>
            <p:ph type="sldNum" sz="quarter" idx="2"/>
          </p:nvPr>
        </p:nvSpPr>
        <p:spPr>
          <a:xfrm>
            <a:off x="8319497" y="381000"/>
            <a:ext cx="291103" cy="3077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tIns="45720" rIns="45719" bIns="45720" anchor="t">
            <a:spAutoFit/>
          </a:bodyPr>
          <a:lstStyle/>
          <a:p>
            <a:r>
              <a:rPr lang="en-US"/>
              <a:t>12</a:t>
            </a:r>
            <a:endParaRPr/>
          </a:p>
        </p:txBody>
      </p:sp>
      <p:sp>
        <p:nvSpPr>
          <p:cNvPr id="6" name="Title 5">
            <a:extLst>
              <a:ext uri="{FF2B5EF4-FFF2-40B4-BE49-F238E27FC236}">
                <a16:creationId xmlns:a16="http://schemas.microsoft.com/office/drawing/2014/main" id="{55FFD176-CDD6-F84E-9B1C-FFD81400002E}"/>
              </a:ext>
            </a:extLst>
          </p:cNvPr>
          <p:cNvSpPr>
            <a:spLocks noGrp="1"/>
          </p:cNvSpPr>
          <p:nvPr>
            <p:ph type="title"/>
          </p:nvPr>
        </p:nvSpPr>
        <p:spPr/>
        <p:txBody>
          <a:bodyPr/>
          <a:lstStyle/>
          <a:p>
            <a:r>
              <a:rPr lang="en-IN" sz="3200">
                <a:latin typeface="Times New Roman" panose="02020603050405020304" pitchFamily="18" charset="0"/>
                <a:cs typeface="Times New Roman" panose="02020603050405020304" pitchFamily="18" charset="0"/>
              </a:rPr>
              <a:t>Architecture / Design</a:t>
            </a:r>
          </a:p>
        </p:txBody>
      </p:sp>
      <p:pic>
        <p:nvPicPr>
          <p:cNvPr id="2" name="Picture 2" descr="Diagram&#10;&#10;Description automatically generated">
            <a:extLst>
              <a:ext uri="{FF2B5EF4-FFF2-40B4-BE49-F238E27FC236}">
                <a16:creationId xmlns:a16="http://schemas.microsoft.com/office/drawing/2014/main" id="{AB267872-E9C1-F397-C372-F3052EBF6ABF}"/>
              </a:ext>
            </a:extLst>
          </p:cNvPr>
          <p:cNvPicPr>
            <a:picLocks noChangeAspect="1"/>
          </p:cNvPicPr>
          <p:nvPr/>
        </p:nvPicPr>
        <p:blipFill>
          <a:blip r:embed="rId2"/>
          <a:stretch>
            <a:fillRect/>
          </a:stretch>
        </p:blipFill>
        <p:spPr>
          <a:xfrm>
            <a:off x="612695" y="1723475"/>
            <a:ext cx="7988234" cy="3689550"/>
          </a:xfrm>
          <a:prstGeom prst="rect">
            <a:avLst/>
          </a:prstGeom>
        </p:spPr>
      </p:pic>
    </p:spTree>
    <p:extLst>
      <p:ext uri="{BB962C8B-B14F-4D97-AF65-F5344CB8AC3E}">
        <p14:creationId xmlns:p14="http://schemas.microsoft.com/office/powerpoint/2010/main" val="3969430036"/>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cNvSpPr txBox="1">
            <a:spLocks noGrp="1"/>
          </p:cNvSpPr>
          <p:nvPr>
            <p:ph type="sldNum" sz="quarter" idx="2"/>
          </p:nvPr>
        </p:nvSpPr>
        <p:spPr>
          <a:xfrm>
            <a:off x="8319496" y="381000"/>
            <a:ext cx="291104" cy="3077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tIns="45720" rIns="45719" bIns="45720" anchor="t">
            <a:spAutoFit/>
          </a:bodyPr>
          <a:lstStyle/>
          <a:p>
            <a:r>
              <a:rPr lang="en-US"/>
              <a:t>13</a:t>
            </a:r>
            <a:endParaRPr/>
          </a:p>
        </p:txBody>
      </p:sp>
      <p:sp>
        <p:nvSpPr>
          <p:cNvPr id="2" name="TextBox 1">
            <a:extLst>
              <a:ext uri="{FF2B5EF4-FFF2-40B4-BE49-F238E27FC236}">
                <a16:creationId xmlns:a16="http://schemas.microsoft.com/office/drawing/2014/main" id="{4F60FAD0-691E-7E2B-3B38-91668D8F4498}"/>
              </a:ext>
            </a:extLst>
          </p:cNvPr>
          <p:cNvSpPr txBox="1"/>
          <p:nvPr/>
        </p:nvSpPr>
        <p:spPr>
          <a:xfrm>
            <a:off x="2609850" y="314325"/>
            <a:ext cx="3864197"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3200" b="0" i="0" u="none" strike="noStrike" cap="none" spc="0" normalizeH="0" baseline="0">
                <a:ln>
                  <a:noFill/>
                </a:ln>
                <a:solidFill>
                  <a:srgbClr val="000000"/>
                </a:solidFill>
                <a:effectLst/>
                <a:uFillTx/>
                <a:latin typeface="Times New Roman"/>
                <a:ea typeface="Times New Roman"/>
                <a:cs typeface="Times New Roman"/>
                <a:sym typeface="Times New Roman"/>
              </a:rPr>
              <a:t>Partial Implementation</a:t>
            </a:r>
          </a:p>
        </p:txBody>
      </p:sp>
      <p:sp>
        <p:nvSpPr>
          <p:cNvPr id="3" name="TextBox 2"/>
          <p:cNvSpPr txBox="1"/>
          <p:nvPr/>
        </p:nvSpPr>
        <p:spPr>
          <a:xfrm>
            <a:off x="879566" y="1384665"/>
            <a:ext cx="7515497"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285750" indent="-285750">
              <a:buFont typeface="Arial" panose="020B0604020202020204" pitchFamily="34" charset="0"/>
              <a:buChar char="•"/>
            </a:pPr>
            <a:r>
              <a:rPr lang="en-US" sz="1800"/>
              <a:t>Upon visualizing the dataset, we discovered that the dataset was unbalanced and smaller</a:t>
            </a:r>
          </a:p>
          <a:p>
            <a:pPr marL="285750" indent="-285750">
              <a:buFont typeface="Arial" panose="020B0604020202020204" pitchFamily="34" charset="0"/>
              <a:buChar char="•"/>
            </a:pPr>
            <a:r>
              <a:rPr lang="en-US" sz="1800"/>
              <a:t>Augmentation of data is done to get a larger number of images</a:t>
            </a:r>
          </a:p>
          <a:p>
            <a:pPr marL="285750" indent="-285750">
              <a:buFont typeface="Arial" panose="020B0604020202020204" pitchFamily="34" charset="0"/>
              <a:buChar char="•"/>
            </a:pPr>
            <a:r>
              <a:rPr lang="en-US" sz="1800"/>
              <a:t>The augmented dataset was then split into three sets: train, validation, and test sets, using an 80:10:10 ratio.</a:t>
            </a:r>
          </a:p>
          <a:p>
            <a:pPr marL="285750" indent="-285750">
              <a:buFont typeface="Arial" panose="020B0604020202020204" pitchFamily="34" charset="0"/>
              <a:buChar char="•"/>
            </a:pPr>
            <a:r>
              <a:rPr lang="en-US" sz="1800"/>
              <a:t>Several pre-trained CNN models were trained on the dataset, including VGG16, </a:t>
            </a:r>
            <a:r>
              <a:rPr lang="en-US" sz="1800" err="1"/>
              <a:t>Mobilenet</a:t>
            </a:r>
            <a:r>
              <a:rPr lang="en-US" sz="1800"/>
              <a:t>, Inceptionv3, and </a:t>
            </a:r>
            <a:r>
              <a:rPr lang="en-US" sz="1800" err="1"/>
              <a:t>Xception</a:t>
            </a:r>
            <a:r>
              <a:rPr lang="en-US" sz="1800"/>
              <a:t>.</a:t>
            </a:r>
            <a:endParaRPr lang="en-US" sz="1800" b="0" i="0" u="none" strike="noStrike" cap="none" spc="0" normalizeH="0" baseline="0">
              <a:ln>
                <a:noFill/>
              </a:ln>
              <a:solidFill>
                <a:srgbClr val="000000"/>
              </a:solidFill>
              <a:effectLst/>
              <a:uFillTx/>
            </a:endParaRPr>
          </a:p>
        </p:txBody>
      </p:sp>
      <p:pic>
        <p:nvPicPr>
          <p:cNvPr id="6" name="Picture 4" descr="Chart, bar chart&#10;&#10;Description automatically generated">
            <a:extLst>
              <a:ext uri="{FF2B5EF4-FFF2-40B4-BE49-F238E27FC236}">
                <a16:creationId xmlns:a16="http://schemas.microsoft.com/office/drawing/2014/main" id="{6936636F-322D-5468-AA8A-7B89B60AA57B}"/>
              </a:ext>
            </a:extLst>
          </p:cNvPr>
          <p:cNvPicPr>
            <a:picLocks noChangeAspect="1"/>
          </p:cNvPicPr>
          <p:nvPr/>
        </p:nvPicPr>
        <p:blipFill>
          <a:blip r:embed="rId2"/>
          <a:stretch>
            <a:fillRect/>
          </a:stretch>
        </p:blipFill>
        <p:spPr>
          <a:xfrm>
            <a:off x="908221" y="3571812"/>
            <a:ext cx="3625108" cy="2260588"/>
          </a:xfrm>
          <a:prstGeom prst="rect">
            <a:avLst/>
          </a:prstGeom>
        </p:spPr>
      </p:pic>
      <p:pic>
        <p:nvPicPr>
          <p:cNvPr id="8" name="Picture 5" descr="Chart, bar chart&#10;&#10;Description automatically generated">
            <a:extLst>
              <a:ext uri="{FF2B5EF4-FFF2-40B4-BE49-F238E27FC236}">
                <a16:creationId xmlns:a16="http://schemas.microsoft.com/office/drawing/2014/main" id="{9DECB052-DD5E-6666-A571-704B1B94867B}"/>
              </a:ext>
            </a:extLst>
          </p:cNvPr>
          <p:cNvPicPr>
            <a:picLocks noChangeAspect="1"/>
          </p:cNvPicPr>
          <p:nvPr/>
        </p:nvPicPr>
        <p:blipFill>
          <a:blip r:embed="rId3"/>
          <a:stretch>
            <a:fillRect/>
          </a:stretch>
        </p:blipFill>
        <p:spPr>
          <a:xfrm>
            <a:off x="5085683" y="3566281"/>
            <a:ext cx="3311798" cy="2248441"/>
          </a:xfrm>
          <a:prstGeom prst="rect">
            <a:avLst/>
          </a:prstGeom>
        </p:spPr>
      </p:pic>
    </p:spTree>
    <p:extLst>
      <p:ext uri="{BB962C8B-B14F-4D97-AF65-F5344CB8AC3E}">
        <p14:creationId xmlns:p14="http://schemas.microsoft.com/office/powerpoint/2010/main" val="4113838286"/>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65D067-1D0F-114F-614C-33D7A1E73FCE}"/>
              </a:ext>
            </a:extLst>
          </p:cNvPr>
          <p:cNvSpPr>
            <a:spLocks noGrp="1"/>
          </p:cNvSpPr>
          <p:nvPr>
            <p:ph type="sldNum" sz="quarter" idx="2"/>
          </p:nvPr>
        </p:nvSpPr>
        <p:spPr/>
        <p:txBody>
          <a:bodyPr/>
          <a:lstStyle/>
          <a:p>
            <a:fld id="{86CB4B4D-7CA3-9044-876B-883B54F8677D}" type="slidenum">
              <a:rPr lang="en-US"/>
              <a:t>15</a:t>
            </a:fld>
            <a:endParaRPr lang="en-US"/>
          </a:p>
        </p:txBody>
      </p:sp>
      <p:sp>
        <p:nvSpPr>
          <p:cNvPr id="3" name="Title 2">
            <a:extLst>
              <a:ext uri="{FF2B5EF4-FFF2-40B4-BE49-F238E27FC236}">
                <a16:creationId xmlns:a16="http://schemas.microsoft.com/office/drawing/2014/main" id="{62247993-337C-D3B8-7FF3-018511CD3E87}"/>
              </a:ext>
            </a:extLst>
          </p:cNvPr>
          <p:cNvSpPr>
            <a:spLocks noGrp="1"/>
          </p:cNvSpPr>
          <p:nvPr>
            <p:ph type="title"/>
          </p:nvPr>
        </p:nvSpPr>
        <p:spPr>
          <a:xfrm>
            <a:off x="2986885" y="440196"/>
            <a:ext cx="3471935" cy="858298"/>
          </a:xfrm>
        </p:spPr>
        <p:txBody>
          <a:bodyPr lIns="45719" tIns="45720" rIns="45719" bIns="45720" anchor="ctr"/>
          <a:lstStyle/>
          <a:p>
            <a:pPr algn="l"/>
            <a:r>
              <a:rPr lang="en-IN" sz="3200">
                <a:latin typeface="Times New Roman"/>
                <a:cs typeface="Times New Roman"/>
              </a:rPr>
              <a:t>Data Pre-Processing</a:t>
            </a:r>
            <a:endParaRPr lang="en-US" sz="3200">
              <a:ea typeface="+mn-lt"/>
              <a:cs typeface="+mn-lt"/>
            </a:endParaRPr>
          </a:p>
          <a:p>
            <a:endParaRPr lang="en-US" sz="3200"/>
          </a:p>
        </p:txBody>
      </p:sp>
      <p:pic>
        <p:nvPicPr>
          <p:cNvPr id="4" name="Picture 4" descr="A picture containing text&#10;&#10;Description automatically generated">
            <a:extLst>
              <a:ext uri="{FF2B5EF4-FFF2-40B4-BE49-F238E27FC236}">
                <a16:creationId xmlns:a16="http://schemas.microsoft.com/office/drawing/2014/main" id="{A5759EF5-6D1F-3DF8-CD96-95EB0BD23F22}"/>
              </a:ext>
            </a:extLst>
          </p:cNvPr>
          <p:cNvPicPr>
            <a:picLocks noChangeAspect="1"/>
          </p:cNvPicPr>
          <p:nvPr/>
        </p:nvPicPr>
        <p:blipFill>
          <a:blip r:embed="rId2"/>
          <a:stretch>
            <a:fillRect/>
          </a:stretch>
        </p:blipFill>
        <p:spPr>
          <a:xfrm>
            <a:off x="763547" y="1240168"/>
            <a:ext cx="7628509" cy="2428181"/>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86C94331-FE49-E4BA-9836-0A1AAAB63532}"/>
              </a:ext>
            </a:extLst>
          </p:cNvPr>
          <p:cNvPicPr>
            <a:picLocks noChangeAspect="1"/>
          </p:cNvPicPr>
          <p:nvPr/>
        </p:nvPicPr>
        <p:blipFill>
          <a:blip r:embed="rId3"/>
          <a:stretch>
            <a:fillRect/>
          </a:stretch>
        </p:blipFill>
        <p:spPr>
          <a:xfrm>
            <a:off x="763547" y="3793062"/>
            <a:ext cx="7628509" cy="2428181"/>
          </a:xfrm>
          <a:prstGeom prst="rect">
            <a:avLst/>
          </a:prstGeom>
        </p:spPr>
      </p:pic>
    </p:spTree>
    <p:extLst>
      <p:ext uri="{BB962C8B-B14F-4D97-AF65-F5344CB8AC3E}">
        <p14:creationId xmlns:p14="http://schemas.microsoft.com/office/powerpoint/2010/main" val="1178498709"/>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84CB88-17B1-084F-6443-80575B4B2437}"/>
              </a:ext>
            </a:extLst>
          </p:cNvPr>
          <p:cNvSpPr>
            <a:spLocks noGrp="1"/>
          </p:cNvSpPr>
          <p:nvPr>
            <p:ph type="sldNum" sz="quarter" idx="2"/>
          </p:nvPr>
        </p:nvSpPr>
        <p:spPr/>
        <p:txBody>
          <a:bodyPr/>
          <a:lstStyle/>
          <a:p>
            <a:fld id="{86CB4B4D-7CA3-9044-876B-883B54F8677D}" type="slidenum">
              <a:rPr lang="en-US"/>
              <a:t>16</a:t>
            </a:fld>
            <a:endParaRPr lang="en-US"/>
          </a:p>
        </p:txBody>
      </p:sp>
      <p:sp>
        <p:nvSpPr>
          <p:cNvPr id="3" name="Title 2">
            <a:extLst>
              <a:ext uri="{FF2B5EF4-FFF2-40B4-BE49-F238E27FC236}">
                <a16:creationId xmlns:a16="http://schemas.microsoft.com/office/drawing/2014/main" id="{12AFE7ED-7979-2DDC-FE8C-2FC38C24F838}"/>
              </a:ext>
            </a:extLst>
          </p:cNvPr>
          <p:cNvSpPr>
            <a:spLocks noGrp="1"/>
          </p:cNvSpPr>
          <p:nvPr>
            <p:ph type="title"/>
          </p:nvPr>
        </p:nvSpPr>
        <p:spPr/>
        <p:txBody>
          <a:bodyPr lIns="45719" tIns="45720" rIns="45719" bIns="45720" anchor="ctr"/>
          <a:lstStyle/>
          <a:p>
            <a:r>
              <a:rPr lang="en-US" sz="3200">
                <a:latin typeface="Times New Roman"/>
              </a:rPr>
              <a:t>Data Pre-Processing</a:t>
            </a:r>
          </a:p>
        </p:txBody>
      </p:sp>
      <p:pic>
        <p:nvPicPr>
          <p:cNvPr id="4" name="Picture 4">
            <a:extLst>
              <a:ext uri="{FF2B5EF4-FFF2-40B4-BE49-F238E27FC236}">
                <a16:creationId xmlns:a16="http://schemas.microsoft.com/office/drawing/2014/main" id="{48F71B12-4291-0029-A2E6-C0F8C2DB74A7}"/>
              </a:ext>
            </a:extLst>
          </p:cNvPr>
          <p:cNvPicPr>
            <a:picLocks noChangeAspect="1"/>
          </p:cNvPicPr>
          <p:nvPr/>
        </p:nvPicPr>
        <p:blipFill>
          <a:blip r:embed="rId2"/>
          <a:stretch>
            <a:fillRect/>
          </a:stretch>
        </p:blipFill>
        <p:spPr>
          <a:xfrm>
            <a:off x="1378562" y="1466783"/>
            <a:ext cx="6410082" cy="4597469"/>
          </a:xfrm>
          <a:prstGeom prst="rect">
            <a:avLst/>
          </a:prstGeom>
        </p:spPr>
      </p:pic>
    </p:spTree>
    <p:extLst>
      <p:ext uri="{BB962C8B-B14F-4D97-AF65-F5344CB8AC3E}">
        <p14:creationId xmlns:p14="http://schemas.microsoft.com/office/powerpoint/2010/main" val="2870790252"/>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cNvSpPr txBox="1">
            <a:spLocks noGrp="1"/>
          </p:cNvSpPr>
          <p:nvPr>
            <p:ph type="sldNum" sz="quarter" idx="2"/>
          </p:nvPr>
        </p:nvSpPr>
        <p:spPr>
          <a:xfrm>
            <a:off x="8319496" y="381000"/>
            <a:ext cx="291104" cy="3077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tIns="45720" rIns="45719" bIns="45720" anchor="t">
            <a:spAutoFit/>
          </a:bodyPr>
          <a:lstStyle/>
          <a:p>
            <a:r>
              <a:rPr lang="en-US"/>
              <a:t>16</a:t>
            </a:r>
            <a:endParaRPr/>
          </a:p>
        </p:txBody>
      </p:sp>
      <p:sp>
        <p:nvSpPr>
          <p:cNvPr id="2" name="TextBox 1">
            <a:extLst>
              <a:ext uri="{FF2B5EF4-FFF2-40B4-BE49-F238E27FC236}">
                <a16:creationId xmlns:a16="http://schemas.microsoft.com/office/drawing/2014/main" id="{4F60FAD0-691E-7E2B-3B38-91668D8F4498}"/>
              </a:ext>
            </a:extLst>
          </p:cNvPr>
          <p:cNvSpPr txBox="1"/>
          <p:nvPr/>
        </p:nvSpPr>
        <p:spPr>
          <a:xfrm>
            <a:off x="2609850" y="314325"/>
            <a:ext cx="343298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3200" b="0" i="0" u="none" strike="noStrike" cap="none" spc="0" normalizeH="0" baseline="0">
                <a:ln>
                  <a:noFill/>
                </a:ln>
                <a:solidFill>
                  <a:srgbClr val="000000"/>
                </a:solidFill>
                <a:effectLst/>
                <a:uFillTx/>
                <a:latin typeface="Times New Roman"/>
                <a:ea typeface="Times New Roman"/>
                <a:cs typeface="Times New Roman"/>
                <a:sym typeface="Times New Roman"/>
              </a:rPr>
              <a:t>Data Pre-</a:t>
            </a:r>
            <a:r>
              <a:rPr lang="en-IN" sz="3200"/>
              <a:t>Processing</a:t>
            </a:r>
            <a:endParaRPr kumimoji="0" lang="en-IN" sz="3200" b="0" i="0" u="none" strike="noStrike" cap="none" spc="0" normalizeH="0" baseline="0">
              <a:ln>
                <a:noFill/>
              </a:ln>
              <a:solidFill>
                <a:srgbClr val="000000"/>
              </a:solidFill>
              <a:effectLst/>
              <a:uFillTx/>
              <a:latin typeface="Times New Roman"/>
              <a:ea typeface="Times New Roman"/>
              <a:cs typeface="Times New Roman"/>
              <a:sym typeface="Times New Roman"/>
            </a:endParaRPr>
          </a:p>
        </p:txBody>
      </p:sp>
      <p:pic>
        <p:nvPicPr>
          <p:cNvPr id="3" name="Picture 3">
            <a:extLst>
              <a:ext uri="{FF2B5EF4-FFF2-40B4-BE49-F238E27FC236}">
                <a16:creationId xmlns:a16="http://schemas.microsoft.com/office/drawing/2014/main" id="{69AA12DD-75B1-2AAE-9D2D-80D72AD84CA8}"/>
              </a:ext>
            </a:extLst>
          </p:cNvPr>
          <p:cNvPicPr>
            <a:picLocks noChangeAspect="1"/>
          </p:cNvPicPr>
          <p:nvPr/>
        </p:nvPicPr>
        <p:blipFill>
          <a:blip r:embed="rId2"/>
          <a:stretch>
            <a:fillRect/>
          </a:stretch>
        </p:blipFill>
        <p:spPr>
          <a:xfrm>
            <a:off x="1436583" y="1408762"/>
            <a:ext cx="6270834" cy="4481429"/>
          </a:xfrm>
          <a:prstGeom prst="rect">
            <a:avLst/>
          </a:prstGeom>
        </p:spPr>
      </p:pic>
    </p:spTree>
    <p:extLst>
      <p:ext uri="{BB962C8B-B14F-4D97-AF65-F5344CB8AC3E}">
        <p14:creationId xmlns:p14="http://schemas.microsoft.com/office/powerpoint/2010/main" val="177760764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 bar chart&#10;&#10;Description automatically generated">
            <a:extLst>
              <a:ext uri="{FF2B5EF4-FFF2-40B4-BE49-F238E27FC236}">
                <a16:creationId xmlns:a16="http://schemas.microsoft.com/office/drawing/2014/main" id="{BB35EE96-16A5-7158-49B9-A7F4197FEAD9}"/>
              </a:ext>
            </a:extLst>
          </p:cNvPr>
          <p:cNvPicPr>
            <a:picLocks noChangeAspect="1"/>
          </p:cNvPicPr>
          <p:nvPr/>
        </p:nvPicPr>
        <p:blipFill>
          <a:blip r:embed="rId2"/>
          <a:stretch>
            <a:fillRect/>
          </a:stretch>
        </p:blipFill>
        <p:spPr>
          <a:xfrm>
            <a:off x="2353304" y="1539257"/>
            <a:ext cx="4750701" cy="3791089"/>
          </a:xfrm>
          <a:prstGeom prst="rect">
            <a:avLst/>
          </a:prstGeom>
        </p:spPr>
      </p:pic>
      <p:sp>
        <p:nvSpPr>
          <p:cNvPr id="2" name="Slide Number Placeholder 1">
            <a:extLst>
              <a:ext uri="{FF2B5EF4-FFF2-40B4-BE49-F238E27FC236}">
                <a16:creationId xmlns:a16="http://schemas.microsoft.com/office/drawing/2014/main" id="{98035940-7C25-99F2-B133-696E9477C603}"/>
              </a:ext>
            </a:extLst>
          </p:cNvPr>
          <p:cNvSpPr>
            <a:spLocks noGrp="1"/>
          </p:cNvSpPr>
          <p:nvPr>
            <p:ph type="sldNum" sz="quarter" idx="2"/>
          </p:nvPr>
        </p:nvSpPr>
        <p:spPr/>
        <p:txBody>
          <a:bodyPr/>
          <a:lstStyle/>
          <a:p>
            <a:fld id="{86CB4B4D-7CA3-9044-876B-883B54F8677D}" type="slidenum">
              <a:rPr lang="en-US"/>
              <a:t>18</a:t>
            </a:fld>
            <a:endParaRPr lang="en-US"/>
          </a:p>
        </p:txBody>
      </p:sp>
      <p:sp>
        <p:nvSpPr>
          <p:cNvPr id="3" name="Title 2">
            <a:extLst>
              <a:ext uri="{FF2B5EF4-FFF2-40B4-BE49-F238E27FC236}">
                <a16:creationId xmlns:a16="http://schemas.microsoft.com/office/drawing/2014/main" id="{C27009D3-6D95-16A6-AE10-733BBCB77F1D}"/>
              </a:ext>
            </a:extLst>
          </p:cNvPr>
          <p:cNvSpPr>
            <a:spLocks noGrp="1"/>
          </p:cNvSpPr>
          <p:nvPr>
            <p:ph type="title"/>
          </p:nvPr>
        </p:nvSpPr>
        <p:spPr/>
        <p:txBody>
          <a:bodyPr lIns="45719" tIns="45720" rIns="45719" bIns="45720" anchor="ctr"/>
          <a:lstStyle/>
          <a:p>
            <a:r>
              <a:rPr lang="en-US"/>
              <a:t>InceptionV3</a:t>
            </a:r>
          </a:p>
        </p:txBody>
      </p:sp>
      <p:pic>
        <p:nvPicPr>
          <p:cNvPr id="5" name="Picture 5">
            <a:extLst>
              <a:ext uri="{FF2B5EF4-FFF2-40B4-BE49-F238E27FC236}">
                <a16:creationId xmlns:a16="http://schemas.microsoft.com/office/drawing/2014/main" id="{F4115BF3-A992-BCE4-9372-7D8D5CC796AF}"/>
              </a:ext>
            </a:extLst>
          </p:cNvPr>
          <p:cNvPicPr>
            <a:picLocks noChangeAspect="1"/>
          </p:cNvPicPr>
          <p:nvPr/>
        </p:nvPicPr>
        <p:blipFill rotWithShape="1">
          <a:blip r:embed="rId3"/>
          <a:srcRect l="-117" t="-147" r="2399" b="760"/>
          <a:stretch/>
        </p:blipFill>
        <p:spPr>
          <a:xfrm>
            <a:off x="4728654" y="2490841"/>
            <a:ext cx="3963793" cy="1939078"/>
          </a:xfrm>
          <a:prstGeom prst="rect">
            <a:avLst/>
          </a:prstGeom>
        </p:spPr>
      </p:pic>
      <p:pic>
        <p:nvPicPr>
          <p:cNvPr id="7" name="Picture 7" descr="Calendar&#10;&#10;Description automatically generated">
            <a:extLst>
              <a:ext uri="{FF2B5EF4-FFF2-40B4-BE49-F238E27FC236}">
                <a16:creationId xmlns:a16="http://schemas.microsoft.com/office/drawing/2014/main" id="{A014FF44-1842-FD45-E106-823CEA64062D}"/>
              </a:ext>
            </a:extLst>
          </p:cNvPr>
          <p:cNvPicPr>
            <a:picLocks noChangeAspect="1"/>
          </p:cNvPicPr>
          <p:nvPr/>
        </p:nvPicPr>
        <p:blipFill>
          <a:blip r:embed="rId4"/>
          <a:stretch>
            <a:fillRect/>
          </a:stretch>
        </p:blipFill>
        <p:spPr>
          <a:xfrm>
            <a:off x="531467" y="2490841"/>
            <a:ext cx="4042854" cy="1957547"/>
          </a:xfrm>
          <a:prstGeom prst="rect">
            <a:avLst/>
          </a:prstGeom>
        </p:spPr>
      </p:pic>
    </p:spTree>
    <p:extLst>
      <p:ext uri="{BB962C8B-B14F-4D97-AF65-F5344CB8AC3E}">
        <p14:creationId xmlns:p14="http://schemas.microsoft.com/office/powerpoint/2010/main" val="10892742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Chart, bar chart&#10;&#10;Description automatically generated">
            <a:extLst>
              <a:ext uri="{FF2B5EF4-FFF2-40B4-BE49-F238E27FC236}">
                <a16:creationId xmlns:a16="http://schemas.microsoft.com/office/drawing/2014/main" id="{F525C7CA-67B8-80BB-D911-A79190286979}"/>
              </a:ext>
            </a:extLst>
          </p:cNvPr>
          <p:cNvPicPr>
            <a:picLocks noChangeAspect="1"/>
          </p:cNvPicPr>
          <p:nvPr/>
        </p:nvPicPr>
        <p:blipFill>
          <a:blip r:embed="rId2"/>
          <a:stretch>
            <a:fillRect/>
          </a:stretch>
        </p:blipFill>
        <p:spPr>
          <a:xfrm>
            <a:off x="2250472" y="1603408"/>
            <a:ext cx="4646265" cy="3779484"/>
          </a:xfrm>
          <a:prstGeom prst="rect">
            <a:avLst/>
          </a:prstGeom>
        </p:spPr>
      </p:pic>
      <p:sp>
        <p:nvSpPr>
          <p:cNvPr id="2" name="Slide Number Placeholder 1">
            <a:extLst>
              <a:ext uri="{FF2B5EF4-FFF2-40B4-BE49-F238E27FC236}">
                <a16:creationId xmlns:a16="http://schemas.microsoft.com/office/drawing/2014/main" id="{FF7C5638-99B6-8F3C-C8C1-5C37B579313D}"/>
              </a:ext>
            </a:extLst>
          </p:cNvPr>
          <p:cNvSpPr>
            <a:spLocks noGrp="1"/>
          </p:cNvSpPr>
          <p:nvPr>
            <p:ph type="sldNum" sz="quarter" idx="2"/>
          </p:nvPr>
        </p:nvSpPr>
        <p:spPr/>
        <p:txBody>
          <a:bodyPr/>
          <a:lstStyle/>
          <a:p>
            <a:fld id="{86CB4B4D-7CA3-9044-876B-883B54F8677D}" type="slidenum">
              <a:rPr lang="en-US"/>
              <a:t>19</a:t>
            </a:fld>
            <a:endParaRPr lang="en-US"/>
          </a:p>
        </p:txBody>
      </p:sp>
      <p:sp>
        <p:nvSpPr>
          <p:cNvPr id="3" name="Title 2">
            <a:extLst>
              <a:ext uri="{FF2B5EF4-FFF2-40B4-BE49-F238E27FC236}">
                <a16:creationId xmlns:a16="http://schemas.microsoft.com/office/drawing/2014/main" id="{BC0FF0B7-FBD9-904B-C2E6-7A54527EADEF}"/>
              </a:ext>
            </a:extLst>
          </p:cNvPr>
          <p:cNvSpPr>
            <a:spLocks noGrp="1"/>
          </p:cNvSpPr>
          <p:nvPr>
            <p:ph type="title"/>
          </p:nvPr>
        </p:nvSpPr>
        <p:spPr/>
        <p:txBody>
          <a:bodyPr lIns="45719" tIns="45720" rIns="45719" bIns="45720" anchor="ctr"/>
          <a:lstStyle/>
          <a:p>
            <a:r>
              <a:rPr lang="en-US" err="1"/>
              <a:t>Xception</a:t>
            </a:r>
          </a:p>
        </p:txBody>
      </p:sp>
      <p:pic>
        <p:nvPicPr>
          <p:cNvPr id="4" name="Picture 4">
            <a:extLst>
              <a:ext uri="{FF2B5EF4-FFF2-40B4-BE49-F238E27FC236}">
                <a16:creationId xmlns:a16="http://schemas.microsoft.com/office/drawing/2014/main" id="{7EEFBE1B-143E-5A60-B6D3-0538CCEB7D4A}"/>
              </a:ext>
            </a:extLst>
          </p:cNvPr>
          <p:cNvPicPr>
            <a:picLocks noChangeAspect="1"/>
          </p:cNvPicPr>
          <p:nvPr/>
        </p:nvPicPr>
        <p:blipFill rotWithShape="1">
          <a:blip r:embed="rId3"/>
          <a:srcRect l="-319" r="2849" b="-1062"/>
          <a:stretch/>
        </p:blipFill>
        <p:spPr>
          <a:xfrm>
            <a:off x="483657" y="2497429"/>
            <a:ext cx="4056027" cy="1871208"/>
          </a:xfrm>
          <a:prstGeom prst="rect">
            <a:avLst/>
          </a:prstGeom>
        </p:spPr>
      </p:pic>
      <p:pic>
        <p:nvPicPr>
          <p:cNvPr id="5" name="Picture 5">
            <a:extLst>
              <a:ext uri="{FF2B5EF4-FFF2-40B4-BE49-F238E27FC236}">
                <a16:creationId xmlns:a16="http://schemas.microsoft.com/office/drawing/2014/main" id="{CC8CAA3D-453C-1938-0899-2B1F9C400015}"/>
              </a:ext>
            </a:extLst>
          </p:cNvPr>
          <p:cNvPicPr>
            <a:picLocks noChangeAspect="1"/>
          </p:cNvPicPr>
          <p:nvPr/>
        </p:nvPicPr>
        <p:blipFill>
          <a:blip r:embed="rId4"/>
          <a:stretch>
            <a:fillRect/>
          </a:stretch>
        </p:blipFill>
        <p:spPr>
          <a:xfrm>
            <a:off x="4674117" y="2495819"/>
            <a:ext cx="4077665" cy="1866362"/>
          </a:xfrm>
          <a:prstGeom prst="rect">
            <a:avLst/>
          </a:prstGeom>
        </p:spPr>
      </p:pic>
    </p:spTree>
    <p:extLst>
      <p:ext uri="{BB962C8B-B14F-4D97-AF65-F5344CB8AC3E}">
        <p14:creationId xmlns:p14="http://schemas.microsoft.com/office/powerpoint/2010/main" val="151142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lide Number"/>
          <p:cNvSpPr txBox="1">
            <a:spLocks noGrp="1"/>
          </p:cNvSpPr>
          <p:nvPr>
            <p:ph type="sldNum" sz="quarter" idx="2"/>
          </p:nvPr>
        </p:nvSpPr>
        <p:spPr>
          <a:xfrm>
            <a:off x="8407576" y="381000"/>
            <a:ext cx="203024"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
        <p:nvSpPr>
          <p:cNvPr id="141" name="Content"/>
          <p:cNvSpPr txBox="1">
            <a:spLocks noGrp="1"/>
          </p:cNvSpPr>
          <p:nvPr>
            <p:ph type="title"/>
          </p:nvPr>
        </p:nvSpPr>
        <p:spPr>
          <a:xfrm>
            <a:off x="609600" y="1371600"/>
            <a:ext cx="7772400" cy="685800"/>
          </a:xfrm>
          <a:prstGeom prst="rect">
            <a:avLst/>
          </a:prstGeom>
        </p:spPr>
        <p:txBody>
          <a:bodyPr>
            <a:normAutofit/>
          </a:bodyPr>
          <a:lstStyle>
            <a:lvl1pPr>
              <a:defRPr sz="3200">
                <a:latin typeface="Times New Roman"/>
                <a:ea typeface="Times New Roman"/>
                <a:cs typeface="Times New Roman"/>
                <a:sym typeface="Times New Roman"/>
              </a:defRPr>
            </a:lvl1pPr>
          </a:lstStyle>
          <a:p>
            <a:r>
              <a:rPr lang="en-IN">
                <a:latin typeface="Times New Roman" panose="02020603050405020304" pitchFamily="18" charset="0"/>
                <a:ea typeface="+mn-ea"/>
                <a:cs typeface="Times New Roman" panose="02020603050405020304" pitchFamily="18" charset="0"/>
                <a:sym typeface="Arial"/>
              </a:rPr>
              <a:t>Problem</a:t>
            </a:r>
            <a:r>
              <a:rPr lang="en-IN"/>
              <a:t> Definition</a:t>
            </a:r>
            <a:endParaRPr/>
          </a:p>
        </p:txBody>
      </p:sp>
      <p:sp>
        <p:nvSpPr>
          <p:cNvPr id="142" name="Rectangle"/>
          <p:cNvSpPr/>
          <p:nvPr/>
        </p:nvSpPr>
        <p:spPr>
          <a:xfrm>
            <a:off x="1295400" y="304800"/>
            <a:ext cx="6858000" cy="457200"/>
          </a:xfrm>
          <a:prstGeom prst="rect">
            <a:avLst/>
          </a:prstGeom>
          <a:solidFill>
            <a:srgbClr val="FFFFFF"/>
          </a:solidFill>
          <a:ln>
            <a:solidFill>
              <a:srgbClr val="FFFFFF"/>
            </a:solidFill>
          </a:ln>
        </p:spPr>
        <p:txBody>
          <a:bodyPr lIns="45719" rIns="45719" anchor="ctr"/>
          <a:lstStyle/>
          <a:p>
            <a:pPr>
              <a:defRPr sz="2800">
                <a:latin typeface="+mn-lt"/>
                <a:ea typeface="+mn-ea"/>
                <a:cs typeface="+mn-cs"/>
                <a:sym typeface="Arial"/>
              </a:defRPr>
            </a:pPr>
            <a:endParaRPr/>
          </a:p>
        </p:txBody>
      </p:sp>
      <p:sp>
        <p:nvSpPr>
          <p:cNvPr id="144" name="Introduction…"/>
          <p:cNvSpPr/>
          <p:nvPr/>
        </p:nvSpPr>
        <p:spPr>
          <a:xfrm>
            <a:off x="929639" y="2867093"/>
            <a:ext cx="7680961" cy="203132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marL="285750" indent="-285750">
              <a:buFont typeface="Arial" panose="020B0604020202020204" pitchFamily="34" charset="0"/>
              <a:buChar char="•"/>
            </a:pPr>
            <a:r>
              <a:rPr lang="en-US" sz="1800"/>
              <a:t>Developing deep learning models to distinguish between healthy and various unhealthy corn plant leaves.</a:t>
            </a:r>
          </a:p>
          <a:p>
            <a:pPr marL="285750" indent="-285750">
              <a:buFont typeface="Arial" panose="020B0604020202020204" pitchFamily="34" charset="0"/>
              <a:buChar char="•"/>
            </a:pPr>
            <a:r>
              <a:rPr lang="en-US" sz="1800"/>
              <a:t>Implement multiple deep learning models and combine them to form a deep ensemble model.</a:t>
            </a:r>
          </a:p>
          <a:p>
            <a:pPr marL="285750" indent="-285750">
              <a:buFont typeface="Arial" panose="020B0604020202020204" pitchFamily="34" charset="0"/>
              <a:buChar char="•"/>
            </a:pPr>
            <a:r>
              <a:rPr lang="en-US" sz="1800"/>
              <a:t>In this work, a new classification model will be proposed to accurately classify corn leaves infected with gray leaf spot, common rust, northern leaf blight, and healthy leaves from digital images.</a:t>
            </a:r>
            <a:endParaRPr sz="1800"/>
          </a:p>
        </p:txBody>
      </p:sp>
    </p:spTree>
    <p:extLst>
      <p:ext uri="{BB962C8B-B14F-4D97-AF65-F5344CB8AC3E}">
        <p14:creationId xmlns:p14="http://schemas.microsoft.com/office/powerpoint/2010/main" val="350560700"/>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Chart, bar chart&#10;&#10;Description automatically generated">
            <a:extLst>
              <a:ext uri="{FF2B5EF4-FFF2-40B4-BE49-F238E27FC236}">
                <a16:creationId xmlns:a16="http://schemas.microsoft.com/office/drawing/2014/main" id="{086EEBC0-59DC-353E-C386-7C843D3F10C6}"/>
              </a:ext>
            </a:extLst>
          </p:cNvPr>
          <p:cNvPicPr>
            <a:picLocks noChangeAspect="1"/>
          </p:cNvPicPr>
          <p:nvPr/>
        </p:nvPicPr>
        <p:blipFill>
          <a:blip r:embed="rId2"/>
          <a:stretch>
            <a:fillRect/>
          </a:stretch>
        </p:blipFill>
        <p:spPr>
          <a:xfrm>
            <a:off x="2204292" y="1529610"/>
            <a:ext cx="4735416" cy="3798778"/>
          </a:xfrm>
          <a:prstGeom prst="rect">
            <a:avLst/>
          </a:prstGeom>
        </p:spPr>
      </p:pic>
      <p:sp>
        <p:nvSpPr>
          <p:cNvPr id="2" name="Slide Number Placeholder 1">
            <a:extLst>
              <a:ext uri="{FF2B5EF4-FFF2-40B4-BE49-F238E27FC236}">
                <a16:creationId xmlns:a16="http://schemas.microsoft.com/office/drawing/2014/main" id="{01F5BBBB-8A0F-64FE-0565-913EB15339D3}"/>
              </a:ext>
            </a:extLst>
          </p:cNvPr>
          <p:cNvSpPr>
            <a:spLocks noGrp="1"/>
          </p:cNvSpPr>
          <p:nvPr>
            <p:ph type="sldNum" sz="quarter" idx="2"/>
          </p:nvPr>
        </p:nvSpPr>
        <p:spPr/>
        <p:txBody>
          <a:bodyPr/>
          <a:lstStyle/>
          <a:p>
            <a:fld id="{86CB4B4D-7CA3-9044-876B-883B54F8677D}" type="slidenum">
              <a:rPr lang="en-US"/>
              <a:t>20</a:t>
            </a:fld>
            <a:endParaRPr lang="en-US"/>
          </a:p>
        </p:txBody>
      </p:sp>
      <p:sp>
        <p:nvSpPr>
          <p:cNvPr id="3" name="Title 2">
            <a:extLst>
              <a:ext uri="{FF2B5EF4-FFF2-40B4-BE49-F238E27FC236}">
                <a16:creationId xmlns:a16="http://schemas.microsoft.com/office/drawing/2014/main" id="{1538B33D-1446-0CA7-7245-54D4AB69C8BC}"/>
              </a:ext>
            </a:extLst>
          </p:cNvPr>
          <p:cNvSpPr>
            <a:spLocks noGrp="1"/>
          </p:cNvSpPr>
          <p:nvPr>
            <p:ph type="title"/>
          </p:nvPr>
        </p:nvSpPr>
        <p:spPr/>
        <p:txBody>
          <a:bodyPr lIns="45719" tIns="45720" rIns="45719" bIns="45720" anchor="ctr"/>
          <a:lstStyle/>
          <a:p>
            <a:r>
              <a:rPr lang="en-US" err="1"/>
              <a:t>Mobilenet</a:t>
            </a:r>
          </a:p>
        </p:txBody>
      </p:sp>
      <p:pic>
        <p:nvPicPr>
          <p:cNvPr id="4" name="Picture 4" descr="Calendar&#10;&#10;Description automatically generated">
            <a:extLst>
              <a:ext uri="{FF2B5EF4-FFF2-40B4-BE49-F238E27FC236}">
                <a16:creationId xmlns:a16="http://schemas.microsoft.com/office/drawing/2014/main" id="{76036087-1BA4-A672-F9F2-69ED495A0D4E}"/>
              </a:ext>
            </a:extLst>
          </p:cNvPr>
          <p:cNvPicPr>
            <a:picLocks noChangeAspect="1"/>
          </p:cNvPicPr>
          <p:nvPr/>
        </p:nvPicPr>
        <p:blipFill>
          <a:blip r:embed="rId3"/>
          <a:stretch>
            <a:fillRect/>
          </a:stretch>
        </p:blipFill>
        <p:spPr>
          <a:xfrm>
            <a:off x="659110" y="2463110"/>
            <a:ext cx="3915210" cy="1931780"/>
          </a:xfrm>
          <a:prstGeom prst="rect">
            <a:avLst/>
          </a:prstGeom>
        </p:spPr>
      </p:pic>
      <p:pic>
        <p:nvPicPr>
          <p:cNvPr id="5" name="Picture 5">
            <a:extLst>
              <a:ext uri="{FF2B5EF4-FFF2-40B4-BE49-F238E27FC236}">
                <a16:creationId xmlns:a16="http://schemas.microsoft.com/office/drawing/2014/main" id="{54B83FFC-587C-B12B-A1DC-FAE87C8CD93A}"/>
              </a:ext>
            </a:extLst>
          </p:cNvPr>
          <p:cNvPicPr>
            <a:picLocks noChangeAspect="1"/>
          </p:cNvPicPr>
          <p:nvPr/>
        </p:nvPicPr>
        <p:blipFill>
          <a:blip r:embed="rId4"/>
          <a:stretch>
            <a:fillRect/>
          </a:stretch>
        </p:blipFill>
        <p:spPr>
          <a:xfrm>
            <a:off x="4755344" y="2457674"/>
            <a:ext cx="3926814" cy="1942650"/>
          </a:xfrm>
          <a:prstGeom prst="rect">
            <a:avLst/>
          </a:prstGeom>
        </p:spPr>
      </p:pic>
    </p:spTree>
    <p:extLst>
      <p:ext uri="{BB962C8B-B14F-4D97-AF65-F5344CB8AC3E}">
        <p14:creationId xmlns:p14="http://schemas.microsoft.com/office/powerpoint/2010/main" val="33240066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 bar chart&#10;&#10;Description automatically generated">
            <a:extLst>
              <a:ext uri="{FF2B5EF4-FFF2-40B4-BE49-F238E27FC236}">
                <a16:creationId xmlns:a16="http://schemas.microsoft.com/office/drawing/2014/main" id="{62718B64-B568-7CBC-BDF1-7A5760B0D4D5}"/>
              </a:ext>
            </a:extLst>
          </p:cNvPr>
          <p:cNvPicPr>
            <a:picLocks noChangeAspect="1"/>
          </p:cNvPicPr>
          <p:nvPr/>
        </p:nvPicPr>
        <p:blipFill>
          <a:blip r:embed="rId2"/>
          <a:stretch>
            <a:fillRect/>
          </a:stretch>
        </p:blipFill>
        <p:spPr>
          <a:xfrm>
            <a:off x="2295283" y="1585673"/>
            <a:ext cx="4831930" cy="3872317"/>
          </a:xfrm>
          <a:prstGeom prst="rect">
            <a:avLst/>
          </a:prstGeom>
        </p:spPr>
      </p:pic>
      <p:sp>
        <p:nvSpPr>
          <p:cNvPr id="2" name="Slide Number Placeholder 1">
            <a:extLst>
              <a:ext uri="{FF2B5EF4-FFF2-40B4-BE49-F238E27FC236}">
                <a16:creationId xmlns:a16="http://schemas.microsoft.com/office/drawing/2014/main" id="{1AA285DD-56CE-CAB5-9FBD-B5C071B644D2}"/>
              </a:ext>
            </a:extLst>
          </p:cNvPr>
          <p:cNvSpPr>
            <a:spLocks noGrp="1"/>
          </p:cNvSpPr>
          <p:nvPr>
            <p:ph type="sldNum" sz="quarter" idx="2"/>
          </p:nvPr>
        </p:nvSpPr>
        <p:spPr/>
        <p:txBody>
          <a:bodyPr/>
          <a:lstStyle/>
          <a:p>
            <a:fld id="{86CB4B4D-7CA3-9044-876B-883B54F8677D}" type="slidenum">
              <a:rPr lang="en-US"/>
              <a:t>21</a:t>
            </a:fld>
            <a:endParaRPr lang="en-US"/>
          </a:p>
        </p:txBody>
      </p:sp>
      <p:sp>
        <p:nvSpPr>
          <p:cNvPr id="3" name="Title 2">
            <a:extLst>
              <a:ext uri="{FF2B5EF4-FFF2-40B4-BE49-F238E27FC236}">
                <a16:creationId xmlns:a16="http://schemas.microsoft.com/office/drawing/2014/main" id="{D78E4FDE-43D9-C9D5-C38E-EF5931F61EE6}"/>
              </a:ext>
            </a:extLst>
          </p:cNvPr>
          <p:cNvSpPr>
            <a:spLocks noGrp="1"/>
          </p:cNvSpPr>
          <p:nvPr>
            <p:ph type="title"/>
          </p:nvPr>
        </p:nvSpPr>
        <p:spPr>
          <a:xfrm>
            <a:off x="457200" y="64082"/>
            <a:ext cx="8229600" cy="1508126"/>
          </a:xfrm>
        </p:spPr>
        <p:txBody>
          <a:bodyPr lIns="45719" tIns="45720" rIns="45719" bIns="45720" anchor="ctr"/>
          <a:lstStyle/>
          <a:p>
            <a:r>
              <a:rPr lang="en-US"/>
              <a:t>VGG</a:t>
            </a:r>
          </a:p>
        </p:txBody>
      </p:sp>
      <p:pic>
        <p:nvPicPr>
          <p:cNvPr id="5" name="Picture 5" descr="Calendar&#10;&#10;Description automatically generated">
            <a:extLst>
              <a:ext uri="{FF2B5EF4-FFF2-40B4-BE49-F238E27FC236}">
                <a16:creationId xmlns:a16="http://schemas.microsoft.com/office/drawing/2014/main" id="{FF7FF89A-020B-050E-BAF8-EBC3DC6E699E}"/>
              </a:ext>
            </a:extLst>
          </p:cNvPr>
          <p:cNvPicPr>
            <a:picLocks noChangeAspect="1"/>
          </p:cNvPicPr>
          <p:nvPr/>
        </p:nvPicPr>
        <p:blipFill rotWithShape="1">
          <a:blip r:embed="rId3"/>
          <a:srcRect t="-162" r="2324" b="771"/>
          <a:stretch/>
        </p:blipFill>
        <p:spPr>
          <a:xfrm>
            <a:off x="4639303" y="2514722"/>
            <a:ext cx="4063842" cy="1903706"/>
          </a:xfrm>
          <a:prstGeom prst="rect">
            <a:avLst/>
          </a:prstGeom>
        </p:spPr>
      </p:pic>
      <p:pic>
        <p:nvPicPr>
          <p:cNvPr id="7" name="Picture 8" descr="Calendar&#10;&#10;Description automatically generated">
            <a:extLst>
              <a:ext uri="{FF2B5EF4-FFF2-40B4-BE49-F238E27FC236}">
                <a16:creationId xmlns:a16="http://schemas.microsoft.com/office/drawing/2014/main" id="{9D35616B-6AA8-BED4-6F83-8FC3A744CFEA}"/>
              </a:ext>
            </a:extLst>
          </p:cNvPr>
          <p:cNvPicPr>
            <a:picLocks noChangeAspect="1"/>
          </p:cNvPicPr>
          <p:nvPr/>
        </p:nvPicPr>
        <p:blipFill>
          <a:blip r:embed="rId4"/>
          <a:stretch>
            <a:fillRect/>
          </a:stretch>
        </p:blipFill>
        <p:spPr>
          <a:xfrm>
            <a:off x="496654" y="2513311"/>
            <a:ext cx="4077667" cy="1912608"/>
          </a:xfrm>
          <a:prstGeom prst="rect">
            <a:avLst/>
          </a:prstGeom>
        </p:spPr>
      </p:pic>
    </p:spTree>
    <p:extLst>
      <p:ext uri="{BB962C8B-B14F-4D97-AF65-F5344CB8AC3E}">
        <p14:creationId xmlns:p14="http://schemas.microsoft.com/office/powerpoint/2010/main" val="2618009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706A49-17DF-F8C3-883A-8B29881113F9}"/>
              </a:ext>
            </a:extLst>
          </p:cNvPr>
          <p:cNvSpPr>
            <a:spLocks noGrp="1"/>
          </p:cNvSpPr>
          <p:nvPr>
            <p:ph type="sldNum" sz="quarter" idx="2"/>
          </p:nvPr>
        </p:nvSpPr>
        <p:spPr/>
        <p:txBody>
          <a:bodyPr/>
          <a:lstStyle/>
          <a:p>
            <a:fld id="{86CB4B4D-7CA3-9044-876B-883B54F8677D}" type="slidenum">
              <a:rPr lang="en-US"/>
              <a:t>22</a:t>
            </a:fld>
            <a:endParaRPr lang="en-US"/>
          </a:p>
        </p:txBody>
      </p:sp>
      <p:sp>
        <p:nvSpPr>
          <p:cNvPr id="3" name="Title 2">
            <a:extLst>
              <a:ext uri="{FF2B5EF4-FFF2-40B4-BE49-F238E27FC236}">
                <a16:creationId xmlns:a16="http://schemas.microsoft.com/office/drawing/2014/main" id="{C0777DF6-FC03-263C-B3AD-5405C9DBC721}"/>
              </a:ext>
            </a:extLst>
          </p:cNvPr>
          <p:cNvSpPr>
            <a:spLocks noGrp="1"/>
          </p:cNvSpPr>
          <p:nvPr>
            <p:ph type="title"/>
          </p:nvPr>
        </p:nvSpPr>
        <p:spPr/>
        <p:txBody>
          <a:bodyPr lIns="45719" tIns="45720" rIns="45719" bIns="45720" anchor="ctr"/>
          <a:lstStyle/>
          <a:p>
            <a:r>
              <a:rPr lang="en-US"/>
              <a:t>Why Ensemble</a:t>
            </a:r>
          </a:p>
        </p:txBody>
      </p:sp>
      <p:sp>
        <p:nvSpPr>
          <p:cNvPr id="4" name="TextBox 3">
            <a:extLst>
              <a:ext uri="{FF2B5EF4-FFF2-40B4-BE49-F238E27FC236}">
                <a16:creationId xmlns:a16="http://schemas.microsoft.com/office/drawing/2014/main" id="{3376A2CA-6380-4909-F675-BD1143C5FD40}"/>
              </a:ext>
            </a:extLst>
          </p:cNvPr>
          <p:cNvSpPr txBox="1"/>
          <p:nvPr/>
        </p:nvSpPr>
        <p:spPr>
          <a:xfrm>
            <a:off x="740340" y="1865933"/>
            <a:ext cx="787219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342900" indent="-342900">
              <a:buFont typeface="Arial"/>
              <a:buChar char="•"/>
            </a:pPr>
            <a:r>
              <a:rPr lang="en-US" sz="1800">
                <a:solidFill>
                  <a:schemeClr val="tx1"/>
                </a:solidFill>
              </a:rPr>
              <a:t>Ensemble learning can improve the generalization performance of models by reducing overfitting. </a:t>
            </a:r>
          </a:p>
        </p:txBody>
      </p:sp>
    </p:spTree>
    <p:extLst>
      <p:ext uri="{BB962C8B-B14F-4D97-AF65-F5344CB8AC3E}">
        <p14:creationId xmlns:p14="http://schemas.microsoft.com/office/powerpoint/2010/main" val="94527304"/>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Diagram&#10;&#10;Description automatically generated">
            <a:extLst>
              <a:ext uri="{FF2B5EF4-FFF2-40B4-BE49-F238E27FC236}">
                <a16:creationId xmlns:a16="http://schemas.microsoft.com/office/drawing/2014/main" id="{B432BEAA-1B9D-EE51-5E40-9C900E98A0D1}"/>
              </a:ext>
            </a:extLst>
          </p:cNvPr>
          <p:cNvPicPr>
            <a:picLocks noChangeAspect="1"/>
          </p:cNvPicPr>
          <p:nvPr/>
        </p:nvPicPr>
        <p:blipFill>
          <a:blip r:embed="rId2"/>
          <a:stretch>
            <a:fillRect/>
          </a:stretch>
        </p:blipFill>
        <p:spPr>
          <a:xfrm>
            <a:off x="353914" y="1124046"/>
            <a:ext cx="5343478" cy="4250094"/>
          </a:xfrm>
          <a:prstGeom prst="rect">
            <a:avLst/>
          </a:prstGeom>
        </p:spPr>
      </p:pic>
      <p:sp>
        <p:nvSpPr>
          <p:cNvPr id="2" name="Slide Number Placeholder 1">
            <a:extLst>
              <a:ext uri="{FF2B5EF4-FFF2-40B4-BE49-F238E27FC236}">
                <a16:creationId xmlns:a16="http://schemas.microsoft.com/office/drawing/2014/main" id="{00E80BB9-D32B-8075-BAE1-041C9E7C8C7C}"/>
              </a:ext>
            </a:extLst>
          </p:cNvPr>
          <p:cNvSpPr>
            <a:spLocks noGrp="1"/>
          </p:cNvSpPr>
          <p:nvPr>
            <p:ph type="sldNum" sz="quarter" idx="2"/>
          </p:nvPr>
        </p:nvSpPr>
        <p:spPr/>
        <p:txBody>
          <a:bodyPr/>
          <a:lstStyle/>
          <a:p>
            <a:fld id="{86CB4B4D-7CA3-9044-876B-883B54F8677D}" type="slidenum">
              <a:rPr lang="en-US"/>
              <a:t>23</a:t>
            </a:fld>
            <a:endParaRPr lang="en-US"/>
          </a:p>
        </p:txBody>
      </p:sp>
      <p:sp>
        <p:nvSpPr>
          <p:cNvPr id="3" name="Title 2">
            <a:extLst>
              <a:ext uri="{FF2B5EF4-FFF2-40B4-BE49-F238E27FC236}">
                <a16:creationId xmlns:a16="http://schemas.microsoft.com/office/drawing/2014/main" id="{93C1341A-430A-F10E-FBE5-1DE16C50732F}"/>
              </a:ext>
            </a:extLst>
          </p:cNvPr>
          <p:cNvSpPr>
            <a:spLocks noGrp="1"/>
          </p:cNvSpPr>
          <p:nvPr>
            <p:ph type="title"/>
          </p:nvPr>
        </p:nvSpPr>
        <p:spPr/>
        <p:txBody>
          <a:bodyPr lIns="45719" tIns="45720" rIns="45719" bIns="45720" anchor="ctr"/>
          <a:lstStyle/>
          <a:p>
            <a:r>
              <a:rPr lang="en-US" dirty="0"/>
              <a:t>Ensemble Techniques</a:t>
            </a:r>
          </a:p>
        </p:txBody>
      </p:sp>
      <p:pic>
        <p:nvPicPr>
          <p:cNvPr id="13" name="Picture 12" descr="C:\Users\Satwik\Downloads\Telegram Desktop\image_2023-05-10_15-41-24.png"/>
          <p:cNvPicPr/>
          <p:nvPr/>
        </p:nvPicPr>
        <p:blipFill>
          <a:blip r:embed="rId3">
            <a:extLst>
              <a:ext uri="{28A0092B-C50C-407E-A947-70E740481C1C}">
                <a14:useLocalDpi xmlns:a14="http://schemas.microsoft.com/office/drawing/2010/main" val="0"/>
              </a:ext>
            </a:extLst>
          </a:blip>
          <a:srcRect/>
          <a:stretch>
            <a:fillRect/>
          </a:stretch>
        </p:blipFill>
        <p:spPr bwMode="auto">
          <a:xfrm>
            <a:off x="4419601" y="4088758"/>
            <a:ext cx="4191000" cy="1759585"/>
          </a:xfrm>
          <a:prstGeom prst="rect">
            <a:avLst/>
          </a:prstGeom>
          <a:noFill/>
          <a:ln>
            <a:noFill/>
          </a:ln>
        </p:spPr>
      </p:pic>
    </p:spTree>
    <p:extLst>
      <p:ext uri="{BB962C8B-B14F-4D97-AF65-F5344CB8AC3E}">
        <p14:creationId xmlns:p14="http://schemas.microsoft.com/office/powerpoint/2010/main" val="2062475301"/>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en-IN" smtClean="0"/>
              <a:t>24</a:t>
            </a:fld>
            <a:endParaRPr lang="en-IN"/>
          </a:p>
        </p:txBody>
      </p:sp>
      <p:sp>
        <p:nvSpPr>
          <p:cNvPr id="3" name="Title 2"/>
          <p:cNvSpPr>
            <a:spLocks noGrp="1"/>
          </p:cNvSpPr>
          <p:nvPr>
            <p:ph type="title"/>
          </p:nvPr>
        </p:nvSpPr>
        <p:spPr/>
        <p:txBody>
          <a:bodyPr/>
          <a:lstStyle/>
          <a:p>
            <a:r>
              <a:rPr lang="en-US" dirty="0"/>
              <a:t>Ensemble Techniques</a:t>
            </a:r>
            <a:endParaRPr lang="en-IN" dirty="0"/>
          </a:p>
        </p:txBody>
      </p:sp>
      <p:pic>
        <p:nvPicPr>
          <p:cNvPr id="4" name="Picture 9" descr="Diagram&#10;&#10;Description automatically generated">
            <a:extLst>
              <a:ext uri="{FF2B5EF4-FFF2-40B4-BE49-F238E27FC236}">
                <a16:creationId xmlns:a16="http://schemas.microsoft.com/office/drawing/2014/main" id="{F4E19FC3-06C0-1FC4-4137-8BE05A98A348}"/>
              </a:ext>
            </a:extLst>
          </p:cNvPr>
          <p:cNvPicPr>
            <a:picLocks noChangeAspect="1"/>
          </p:cNvPicPr>
          <p:nvPr/>
        </p:nvPicPr>
        <p:blipFill>
          <a:blip r:embed="rId2"/>
          <a:stretch>
            <a:fillRect/>
          </a:stretch>
        </p:blipFill>
        <p:spPr>
          <a:xfrm>
            <a:off x="251943" y="1061095"/>
            <a:ext cx="5547421" cy="4375996"/>
          </a:xfrm>
          <a:prstGeom prst="rect">
            <a:avLst/>
          </a:prstGeom>
        </p:spPr>
      </p:pic>
      <p:pic>
        <p:nvPicPr>
          <p:cNvPr id="5" name="Picture 4" descr="C:\Users\Satwik\Downloads\Telegram Desktop\image_2023-05-09_20-04-33.png"/>
          <p:cNvPicPr/>
          <p:nvPr/>
        </p:nvPicPr>
        <p:blipFill>
          <a:blip r:embed="rId3">
            <a:extLst>
              <a:ext uri="{28A0092B-C50C-407E-A947-70E740481C1C}">
                <a14:useLocalDpi xmlns:a14="http://schemas.microsoft.com/office/drawing/2010/main" val="0"/>
              </a:ext>
            </a:extLst>
          </a:blip>
          <a:srcRect/>
          <a:stretch>
            <a:fillRect/>
          </a:stretch>
        </p:blipFill>
        <p:spPr bwMode="auto">
          <a:xfrm>
            <a:off x="4275631" y="4199527"/>
            <a:ext cx="4184015" cy="1724660"/>
          </a:xfrm>
          <a:prstGeom prst="rect">
            <a:avLst/>
          </a:prstGeom>
          <a:noFill/>
          <a:ln>
            <a:noFill/>
          </a:ln>
        </p:spPr>
      </p:pic>
    </p:spTree>
    <p:extLst>
      <p:ext uri="{BB962C8B-B14F-4D97-AF65-F5344CB8AC3E}">
        <p14:creationId xmlns:p14="http://schemas.microsoft.com/office/powerpoint/2010/main" val="1126531480"/>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en-IN" smtClean="0"/>
              <a:t>25</a:t>
            </a:fld>
            <a:endParaRPr lang="en-IN"/>
          </a:p>
        </p:txBody>
      </p:sp>
      <p:sp>
        <p:nvSpPr>
          <p:cNvPr id="3" name="Title 2"/>
          <p:cNvSpPr>
            <a:spLocks noGrp="1"/>
          </p:cNvSpPr>
          <p:nvPr>
            <p:ph type="title"/>
          </p:nvPr>
        </p:nvSpPr>
        <p:spPr/>
        <p:txBody>
          <a:bodyPr/>
          <a:lstStyle/>
          <a:p>
            <a:r>
              <a:rPr lang="en-US" dirty="0"/>
              <a:t>Ensemble Techniques</a:t>
            </a:r>
            <a:endParaRPr lang="en-IN" dirty="0"/>
          </a:p>
        </p:txBody>
      </p:sp>
      <p:pic>
        <p:nvPicPr>
          <p:cNvPr id="4" name="Picture 10" descr="Diagram&#10;&#10;Description automatically generated">
            <a:extLst>
              <a:ext uri="{FF2B5EF4-FFF2-40B4-BE49-F238E27FC236}">
                <a16:creationId xmlns:a16="http://schemas.microsoft.com/office/drawing/2014/main" id="{D9B5F7A2-4C62-C692-8469-3B119EE81241}"/>
              </a:ext>
            </a:extLst>
          </p:cNvPr>
          <p:cNvPicPr>
            <a:picLocks noChangeAspect="1"/>
          </p:cNvPicPr>
          <p:nvPr/>
        </p:nvPicPr>
        <p:blipFill>
          <a:blip r:embed="rId2"/>
          <a:stretch>
            <a:fillRect/>
          </a:stretch>
        </p:blipFill>
        <p:spPr>
          <a:xfrm>
            <a:off x="261274" y="1114130"/>
            <a:ext cx="5390813" cy="4278964"/>
          </a:xfrm>
          <a:prstGeom prst="rect">
            <a:avLst/>
          </a:prstGeom>
        </p:spPr>
      </p:pic>
      <p:pic>
        <p:nvPicPr>
          <p:cNvPr id="5" name="Picture 4" descr="C:\Users\Satwik\Downloads\Telegram Desktop\image_2023-05-09_20-07-23.png"/>
          <p:cNvPicPr/>
          <p:nvPr/>
        </p:nvPicPr>
        <p:blipFill>
          <a:blip r:embed="rId3">
            <a:extLst>
              <a:ext uri="{28A0092B-C50C-407E-A947-70E740481C1C}">
                <a14:useLocalDpi xmlns:a14="http://schemas.microsoft.com/office/drawing/2010/main" val="0"/>
              </a:ext>
            </a:extLst>
          </a:blip>
          <a:srcRect/>
          <a:stretch>
            <a:fillRect/>
          </a:stretch>
        </p:blipFill>
        <p:spPr bwMode="auto">
          <a:xfrm>
            <a:off x="4213401" y="4169242"/>
            <a:ext cx="4246245" cy="1766570"/>
          </a:xfrm>
          <a:prstGeom prst="rect">
            <a:avLst/>
          </a:prstGeom>
          <a:noFill/>
          <a:ln>
            <a:noFill/>
          </a:ln>
        </p:spPr>
      </p:pic>
    </p:spTree>
    <p:extLst>
      <p:ext uri="{BB962C8B-B14F-4D97-AF65-F5344CB8AC3E}">
        <p14:creationId xmlns:p14="http://schemas.microsoft.com/office/powerpoint/2010/main" val="651530301"/>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en-IN" smtClean="0"/>
              <a:t>26</a:t>
            </a:fld>
            <a:endParaRPr lang="en-IN"/>
          </a:p>
        </p:txBody>
      </p:sp>
      <p:sp>
        <p:nvSpPr>
          <p:cNvPr id="3" name="Title 2"/>
          <p:cNvSpPr>
            <a:spLocks noGrp="1"/>
          </p:cNvSpPr>
          <p:nvPr>
            <p:ph type="title"/>
          </p:nvPr>
        </p:nvSpPr>
        <p:spPr/>
        <p:txBody>
          <a:bodyPr/>
          <a:lstStyle/>
          <a:p>
            <a:r>
              <a:rPr lang="en-IN" dirty="0" smtClean="0"/>
              <a:t>Conclusion</a:t>
            </a:r>
            <a:endParaRPr lang="en-IN" dirty="0"/>
          </a:p>
        </p:txBody>
      </p:sp>
      <p:sp>
        <p:nvSpPr>
          <p:cNvPr id="4" name="Rectangle 3"/>
          <p:cNvSpPr/>
          <p:nvPr/>
        </p:nvSpPr>
        <p:spPr>
          <a:xfrm>
            <a:off x="783771" y="1600200"/>
            <a:ext cx="7826830" cy="3416320"/>
          </a:xfrm>
          <a:prstGeom prst="rect">
            <a:avLst/>
          </a:prstGeom>
        </p:spPr>
        <p:txBody>
          <a:bodyPr wrap="square">
            <a:spAutoFit/>
          </a:bodyPr>
          <a:lstStyle/>
          <a:p>
            <a:pPr marL="285750" indent="-285750" algn="just">
              <a:buFont typeface="Arial" panose="020B0604020202020204" pitchFamily="34" charset="0"/>
              <a:buChar char="•"/>
            </a:pPr>
            <a:r>
              <a:rPr lang="en-US" sz="1800" dirty="0">
                <a:latin typeface="Times New Roman" panose="02020603050405020304" pitchFamily="18" charset="0"/>
                <a:ea typeface="Calibri" panose="020F0502020204030204" pitchFamily="34" charset="0"/>
              </a:rPr>
              <a:t>I</a:t>
            </a:r>
            <a:r>
              <a:rPr lang="en-US" sz="1800" dirty="0" smtClean="0">
                <a:latin typeface="Times New Roman" panose="02020603050405020304" pitchFamily="18" charset="0"/>
                <a:ea typeface="Calibri" panose="020F0502020204030204" pitchFamily="34" charset="0"/>
              </a:rPr>
              <a:t>n </a:t>
            </a:r>
            <a:r>
              <a:rPr lang="en-US" sz="1800" dirty="0">
                <a:latin typeface="Times New Roman" panose="02020603050405020304" pitchFamily="18" charset="0"/>
                <a:ea typeface="Calibri" panose="020F0502020204030204" pitchFamily="34" charset="0"/>
              </a:rPr>
              <a:t>conclusion, that deep ensemble learning strategies have the potential to considerably increase the accuracy of corn leaf disease classification</a:t>
            </a:r>
            <a:r>
              <a:rPr lang="en-US" sz="1800" dirty="0" smtClean="0">
                <a:latin typeface="Times New Roman" panose="02020603050405020304" pitchFamily="18" charset="0"/>
                <a:ea typeface="Calibri" panose="020F0502020204030204" pitchFamily="34" charset="0"/>
              </a:rPr>
              <a:t>.</a:t>
            </a:r>
          </a:p>
          <a:p>
            <a:pPr algn="just"/>
            <a:endParaRPr lang="en-US" sz="1800" dirty="0" smtClean="0">
              <a:latin typeface="Times New Roman" panose="02020603050405020304" pitchFamily="18" charset="0"/>
              <a:ea typeface="Calibri" panose="020F0502020204030204" pitchFamily="34" charset="0"/>
            </a:endParaRPr>
          </a:p>
          <a:p>
            <a:pPr marL="285750" indent="-285750" algn="just">
              <a:buFont typeface="Arial" panose="020B0604020202020204" pitchFamily="34" charset="0"/>
              <a:buChar char="•"/>
            </a:pPr>
            <a:r>
              <a:rPr lang="en-US" sz="1800" dirty="0"/>
              <a:t>The four deep learning models (VGG16, </a:t>
            </a:r>
            <a:r>
              <a:rPr lang="en-US" sz="1800" dirty="0" err="1"/>
              <a:t>MobileNet</a:t>
            </a:r>
            <a:r>
              <a:rPr lang="en-US" sz="1800" dirty="0"/>
              <a:t>, InceptionV3, and </a:t>
            </a:r>
            <a:r>
              <a:rPr lang="en-US" sz="1800" dirty="0" err="1"/>
              <a:t>Xception</a:t>
            </a:r>
            <a:r>
              <a:rPr lang="en-US" sz="1800" dirty="0"/>
              <a:t>) all exhibited good performance on the dataset, with accuracy ranging from 90% to 92% when using the data before augmentation and 91% to 94% when using the data after augmentation respectively</a:t>
            </a:r>
            <a:r>
              <a:rPr lang="en-US" sz="1800" dirty="0" smtClean="0"/>
              <a:t>.</a:t>
            </a:r>
          </a:p>
          <a:p>
            <a:pPr algn="just"/>
            <a:endParaRPr lang="en-US" sz="1800" dirty="0" smtClean="0"/>
          </a:p>
          <a:p>
            <a:pPr marL="285750" indent="-285750" algn="just">
              <a:buFont typeface="Arial" panose="020B0604020202020204" pitchFamily="34" charset="0"/>
              <a:buChar char="•"/>
            </a:pPr>
            <a:r>
              <a:rPr lang="en-US" sz="1800" dirty="0"/>
              <a:t>Additionally, the deep ensemble techniques that were utilized in this work (model averaging ensemble and weighted averaging ensemble) considerably increased the classification accuracy, obtaining an accuracy of 96.5% and 97.6%, respectively, in the process. </a:t>
            </a:r>
            <a:endParaRPr lang="en-IN" sz="1800" dirty="0"/>
          </a:p>
        </p:txBody>
      </p:sp>
    </p:spTree>
    <p:extLst>
      <p:ext uri="{BB962C8B-B14F-4D97-AF65-F5344CB8AC3E}">
        <p14:creationId xmlns:p14="http://schemas.microsoft.com/office/powerpoint/2010/main" val="224234543"/>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lide Number"/>
          <p:cNvSpPr txBox="1">
            <a:spLocks noGrp="1"/>
          </p:cNvSpPr>
          <p:nvPr>
            <p:ph type="sldNum" sz="quarter" idx="2"/>
          </p:nvPr>
        </p:nvSpPr>
        <p:spPr>
          <a:xfrm>
            <a:off x="8407576" y="381000"/>
            <a:ext cx="203024"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sp>
        <p:nvSpPr>
          <p:cNvPr id="210" name="References"/>
          <p:cNvSpPr txBox="1">
            <a:spLocks noGrp="1"/>
          </p:cNvSpPr>
          <p:nvPr>
            <p:ph type="title"/>
          </p:nvPr>
        </p:nvSpPr>
        <p:spPr>
          <a:xfrm>
            <a:off x="977537" y="1188720"/>
            <a:ext cx="6858000" cy="808038"/>
          </a:xfrm>
          <a:prstGeom prst="rect">
            <a:avLst/>
          </a:prstGeom>
        </p:spPr>
        <p:txBody>
          <a:bodyPr>
            <a:normAutofit/>
          </a:bodyPr>
          <a:lstStyle/>
          <a:p>
            <a:r>
              <a:rPr sz="3200">
                <a:latin typeface="Times New Roman"/>
                <a:cs typeface="Times New Roman"/>
              </a:rPr>
              <a:t>References</a:t>
            </a:r>
          </a:p>
        </p:txBody>
      </p:sp>
      <p:sp>
        <p:nvSpPr>
          <p:cNvPr id="2" name="TextBox 1"/>
          <p:cNvSpPr txBox="1"/>
          <p:nvPr/>
        </p:nvSpPr>
        <p:spPr>
          <a:xfrm>
            <a:off x="609600" y="1996758"/>
            <a:ext cx="8001000" cy="44012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gn="just">
              <a:buFont typeface="Arial" panose="020B0604020202020204" pitchFamily="34" charset="0"/>
              <a:buChar char="•"/>
            </a:pPr>
            <a:r>
              <a:rPr lang="en-IN"/>
              <a:t>Z. Liu, Z. Du, Y. Peng, M. Tong, X. Liu and W. Chen, "Study on Corn Disease Identification Based on PCA and SVM," 2020 IEEE 4th Information Technology, Networking, Electronic and Automation Control Conference (ITNEC), Chongqing, China, 2020, pp. 661-664, </a:t>
            </a:r>
            <a:r>
              <a:rPr lang="en-IN" err="1"/>
              <a:t>doi</a:t>
            </a:r>
            <a:r>
              <a:rPr lang="en-IN"/>
              <a:t>: 10.1109/ITNEC48623.2020.9084689.</a:t>
            </a:r>
          </a:p>
          <a:p>
            <a:pPr marL="285750" indent="-285750" algn="just">
              <a:buFont typeface="Arial" panose="020B0604020202020204" pitchFamily="34" charset="0"/>
              <a:buChar char="•"/>
            </a:pPr>
            <a:r>
              <a:rPr lang="en-US"/>
              <a:t>T. Ren, Y. Zhang and C. Wang, "Identification of Corn Leaf Disease Based on Image Processing," 2019 2nd International Conference on Information Systems and Computer Aided Education (ICISCAE), Dalian, China, 2019, pp. 165-168, </a:t>
            </a:r>
            <a:r>
              <a:rPr lang="en-US" err="1"/>
              <a:t>doi</a:t>
            </a:r>
            <a:r>
              <a:rPr lang="en-US"/>
              <a:t>: 10.1109/ICISCAE48440.2019.221610.</a:t>
            </a:r>
          </a:p>
          <a:p>
            <a:pPr marL="285750" indent="-285750" algn="just">
              <a:buFont typeface="Arial" panose="020B0604020202020204" pitchFamily="34" charset="0"/>
              <a:buChar char="•"/>
            </a:pPr>
            <a:r>
              <a:rPr lang="en-US"/>
              <a:t>H. Yu et al., "Corn Leaf Diseases Diagnosis Based on K-Means Clustering and Deep Learning," in IEEE Access, vol. 9, pp. 143824-143835, 2021, </a:t>
            </a:r>
            <a:r>
              <a:rPr lang="en-US" err="1"/>
              <a:t>doi</a:t>
            </a:r>
            <a:r>
              <a:rPr lang="en-US"/>
              <a:t>: 10.1109/ACCESS.2021.3120379.</a:t>
            </a:r>
          </a:p>
          <a:p>
            <a:pPr marL="285750" indent="-285750" algn="just">
              <a:buFont typeface="Arial" panose="020B0604020202020204" pitchFamily="34" charset="0"/>
              <a:buChar char="•"/>
            </a:pPr>
            <a:r>
              <a:rPr lang="en-IN"/>
              <a:t>W. </a:t>
            </a:r>
            <a:r>
              <a:rPr lang="en-IN" err="1"/>
              <a:t>Agustiono</a:t>
            </a:r>
            <a:r>
              <a:rPr lang="en-IN"/>
              <a:t>, "An ensemble-of-classifiers approach for corn leaf based diseases detection," 2021 IEEE 7th Information Technology International Seminar (ITIS), Surabaya, Indonesia, 2021, pp. 1-6, </a:t>
            </a:r>
            <a:r>
              <a:rPr lang="en-IN" err="1"/>
              <a:t>doi</a:t>
            </a:r>
            <a:r>
              <a:rPr lang="en-IN"/>
              <a:t>: 10.1109/ITIS53497.2021.9791825.</a:t>
            </a:r>
          </a:p>
          <a:p>
            <a:pPr marL="285750" indent="-285750" algn="just">
              <a:buFont typeface="Arial" panose="020B0604020202020204" pitchFamily="34" charset="0"/>
              <a:buChar char="•"/>
            </a:pPr>
            <a:r>
              <a:rPr lang="en-IN"/>
              <a:t>W. </a:t>
            </a:r>
            <a:r>
              <a:rPr lang="en-IN" err="1"/>
              <a:t>Wenxuan</a:t>
            </a:r>
            <a:r>
              <a:rPr lang="en-IN"/>
              <a:t>, W. </a:t>
            </a:r>
            <a:r>
              <a:rPr lang="en-IN" err="1"/>
              <a:t>Qianshu</a:t>
            </a:r>
            <a:r>
              <a:rPr lang="en-IN"/>
              <a:t>, H. </a:t>
            </a:r>
            <a:r>
              <a:rPr lang="en-IN" err="1"/>
              <a:t>Chaofan</a:t>
            </a:r>
            <a:r>
              <a:rPr lang="en-IN"/>
              <a:t>, S. </a:t>
            </a:r>
            <a:r>
              <a:rPr lang="en-IN" err="1"/>
              <a:t>Xizhe</a:t>
            </a:r>
            <a:r>
              <a:rPr lang="en-IN"/>
              <a:t>, B. </a:t>
            </a:r>
            <a:r>
              <a:rPr lang="en-IN" err="1"/>
              <a:t>Ruiming</a:t>
            </a:r>
            <a:r>
              <a:rPr lang="en-IN"/>
              <a:t> and T. T. Toe, "Leaf Disease image classification method based on improved convolutional neural network," 2022 IEEE International Conference on Industry 4.0, Artificial Intelligence, and Communications Technology (IAICT), BALI, Indonesia, 2022, pp. 210-216, </a:t>
            </a:r>
            <a:r>
              <a:rPr lang="en-IN" err="1"/>
              <a:t>doi</a:t>
            </a:r>
            <a:r>
              <a:rPr lang="en-IN"/>
              <a:t>: 10.1109/IAICT55358.2022.9887392.</a:t>
            </a:r>
          </a:p>
          <a:p>
            <a:pPr marL="285750" indent="-285750" algn="just">
              <a:buFont typeface="Arial" panose="020B0604020202020204" pitchFamily="34" charset="0"/>
              <a:buChar char="•"/>
            </a:pPr>
            <a:r>
              <a:rPr lang="en-IN"/>
              <a:t>A. </a:t>
            </a:r>
            <a:r>
              <a:rPr lang="en-IN" err="1"/>
              <a:t>Baliyan</a:t>
            </a:r>
            <a:r>
              <a:rPr lang="en-IN"/>
              <a:t>, V. </a:t>
            </a:r>
            <a:r>
              <a:rPr lang="en-IN" err="1"/>
              <a:t>Kukreja</a:t>
            </a:r>
            <a:r>
              <a:rPr lang="en-IN"/>
              <a:t>, V. </a:t>
            </a:r>
            <a:r>
              <a:rPr lang="en-IN" err="1"/>
              <a:t>Salonki</a:t>
            </a:r>
            <a:r>
              <a:rPr lang="en-IN"/>
              <a:t> and K. S. </a:t>
            </a:r>
            <a:r>
              <a:rPr lang="en-IN" err="1"/>
              <a:t>Kaswan</a:t>
            </a:r>
            <a:r>
              <a:rPr lang="en-IN"/>
              <a:t>, "Detection of Corn </a:t>
            </a:r>
            <a:r>
              <a:rPr lang="en-IN" err="1"/>
              <a:t>Gray</a:t>
            </a:r>
            <a:r>
              <a:rPr lang="en-IN"/>
              <a:t> Leaf Spot Severity Levels using Deep Learning Approach," 2021 9th International Conference on Reliability, </a:t>
            </a:r>
            <a:r>
              <a:rPr lang="en-IN" err="1"/>
              <a:t>Infocom</a:t>
            </a:r>
            <a:r>
              <a:rPr lang="en-IN"/>
              <a:t> Technologies and Optimization (Trends and Future Directions) (ICRITO), Noida, India, 2021, pp. 1-5, </a:t>
            </a:r>
            <a:r>
              <a:rPr lang="en-IN" err="1"/>
              <a:t>doi</a:t>
            </a:r>
            <a:r>
              <a:rPr lang="en-IN"/>
              <a:t>: 10.1109/ICRITO51393.2021.9596540.</a:t>
            </a:r>
          </a:p>
          <a:p>
            <a:pPr algn="just"/>
            <a:endParaRPr lang="en-US"/>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86" y="2809149"/>
            <a:ext cx="8229600" cy="1508126"/>
          </a:xfrm>
        </p:spPr>
        <p:txBody>
          <a:bodyPr/>
          <a:lstStyle/>
          <a:p>
            <a:r>
              <a:rPr lang="en-US">
                <a:latin typeface="Times New Roman" panose="02020603050405020304" pitchFamily="18" charset="0"/>
                <a:cs typeface="Times New Roman" panose="02020603050405020304" pitchFamily="18" charset="0"/>
              </a:rPr>
              <a:t>THANK YOU</a:t>
            </a:r>
            <a:endParaRPr lang="en-IN">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B721A96B-8B05-BD49-B6F0-8D4DA60AFD49}"/>
              </a:ext>
            </a:extLst>
          </p:cNvPr>
          <p:cNvSpPr>
            <a:spLocks noGrp="1"/>
          </p:cNvSpPr>
          <p:nvPr>
            <p:ph type="sldNum" sz="quarter" idx="2"/>
          </p:nvPr>
        </p:nvSpPr>
        <p:spPr/>
        <p:txBody>
          <a:bodyPr/>
          <a:lstStyle/>
          <a:p>
            <a:fld id="{86CB4B4D-7CA3-9044-876B-883B54F8677D}" type="slidenum">
              <a:rPr lang="en-IN" smtClean="0"/>
              <a:t>28</a:t>
            </a:fld>
            <a:endParaRPr lang="en-IN"/>
          </a:p>
        </p:txBody>
      </p:sp>
    </p:spTree>
    <p:extLst>
      <p:ext uri="{BB962C8B-B14F-4D97-AF65-F5344CB8AC3E}">
        <p14:creationId xmlns:p14="http://schemas.microsoft.com/office/powerpoint/2010/main" val="2290172774"/>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lide Number"/>
          <p:cNvSpPr txBox="1">
            <a:spLocks noGrp="1"/>
          </p:cNvSpPr>
          <p:nvPr>
            <p:ph type="sldNum" sz="quarter" idx="2"/>
          </p:nvPr>
        </p:nvSpPr>
        <p:spPr>
          <a:xfrm>
            <a:off x="8407576" y="381000"/>
            <a:ext cx="203024"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141" name="Content"/>
          <p:cNvSpPr txBox="1">
            <a:spLocks noGrp="1"/>
          </p:cNvSpPr>
          <p:nvPr>
            <p:ph type="title"/>
          </p:nvPr>
        </p:nvSpPr>
        <p:spPr>
          <a:xfrm>
            <a:off x="609600" y="1371600"/>
            <a:ext cx="7772400" cy="685800"/>
          </a:xfrm>
          <a:prstGeom prst="rect">
            <a:avLst/>
          </a:prstGeom>
        </p:spPr>
        <p:txBody>
          <a:bodyPr lIns="45719" tIns="45720" rIns="45719" bIns="45720" anchor="ctr">
            <a:normAutofit/>
          </a:bodyPr>
          <a:lstStyle>
            <a:lvl1pPr>
              <a:defRPr sz="3200">
                <a:latin typeface="Times New Roman"/>
                <a:ea typeface="Times New Roman"/>
                <a:cs typeface="Times New Roman"/>
                <a:sym typeface="Times New Roman"/>
              </a:defRPr>
            </a:lvl1pPr>
          </a:lstStyle>
          <a:p>
            <a:r>
              <a:rPr lang="en-IN">
                <a:ea typeface="+mn-ea"/>
                <a:sym typeface="Arial"/>
              </a:rPr>
              <a:t>Introduction</a:t>
            </a:r>
            <a:endParaRPr/>
          </a:p>
        </p:txBody>
      </p:sp>
      <p:sp>
        <p:nvSpPr>
          <p:cNvPr id="142" name="Rectangle"/>
          <p:cNvSpPr/>
          <p:nvPr/>
        </p:nvSpPr>
        <p:spPr>
          <a:xfrm>
            <a:off x="1295400" y="304800"/>
            <a:ext cx="6858000" cy="457200"/>
          </a:xfrm>
          <a:prstGeom prst="rect">
            <a:avLst/>
          </a:prstGeom>
          <a:solidFill>
            <a:srgbClr val="FFFFFF"/>
          </a:solidFill>
          <a:ln>
            <a:solidFill>
              <a:srgbClr val="FFFFFF"/>
            </a:solidFill>
          </a:ln>
        </p:spPr>
        <p:txBody>
          <a:bodyPr lIns="45719" rIns="45719" anchor="ctr"/>
          <a:lstStyle/>
          <a:p>
            <a:pPr>
              <a:defRPr sz="2800">
                <a:latin typeface="+mn-lt"/>
                <a:ea typeface="+mn-ea"/>
                <a:cs typeface="+mn-cs"/>
                <a:sym typeface="Arial"/>
              </a:defRPr>
            </a:pPr>
            <a:endParaRPr/>
          </a:p>
        </p:txBody>
      </p:sp>
      <p:sp>
        <p:nvSpPr>
          <p:cNvPr id="144" name="Introduction…"/>
          <p:cNvSpPr/>
          <p:nvPr/>
        </p:nvSpPr>
        <p:spPr>
          <a:xfrm>
            <a:off x="929639" y="2409892"/>
            <a:ext cx="7680961" cy="291361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marL="285750" indent="-285750">
              <a:buFont typeface="Arial" panose="020B0604020202020204" pitchFamily="34" charset="0"/>
              <a:buChar char="•"/>
            </a:pPr>
            <a:r>
              <a:rPr lang="en-US" sz="1800"/>
              <a:t>Corn is one of the most widely grown crops in the world, providing food, feed, and fuel to a large portion of the global population. </a:t>
            </a:r>
          </a:p>
          <a:p>
            <a:pPr marL="285750" indent="-285750">
              <a:buFont typeface="Arial" panose="020B0604020202020204" pitchFamily="34" charset="0"/>
              <a:buChar char="•"/>
            </a:pPr>
            <a:r>
              <a:rPr lang="en-US" sz="1800"/>
              <a:t>However, its growth and yield can be severely impacted by various diseases, such as leaf blight, northern leaf spot, and southern rust, among others. </a:t>
            </a:r>
          </a:p>
          <a:p>
            <a:pPr marL="285750" lvl="0" indent="-285750" algn="just" hangingPunct="1">
              <a:spcBef>
                <a:spcPts val="400"/>
              </a:spcBef>
              <a:buFont typeface="Arial" panose="020B0604020202020204" pitchFamily="34" charset="0"/>
              <a:buChar char="•"/>
              <a:defRPr/>
            </a:pPr>
            <a:r>
              <a:rPr lang="en-US" sz="1800"/>
              <a:t>In the agriculture sector, traditional methods of detecting plant diseases manually require experts to perform visual inspection and later more in-depth detection in labs which is time-consuming and not always available for smallholder farmers. </a:t>
            </a:r>
          </a:p>
          <a:p>
            <a:pPr marL="285750" indent="-285750">
              <a:buFont typeface="Arial" panose="020B0604020202020204" pitchFamily="34" charset="0"/>
              <a:buChar char="•"/>
            </a:pPr>
            <a:r>
              <a:rPr lang="en-US" sz="1800"/>
              <a:t>To mitigate the negative effects of these diseases, early and accurate diagnosis is crucial.</a:t>
            </a:r>
            <a:endParaRPr lang="en-US" sz="2400"/>
          </a:p>
        </p:txBody>
      </p:sp>
    </p:spTree>
    <p:extLst>
      <p:ext uri="{BB962C8B-B14F-4D97-AF65-F5344CB8AC3E}">
        <p14:creationId xmlns:p14="http://schemas.microsoft.com/office/powerpoint/2010/main" val="2693120365"/>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 name="Slide Number"/>
          <p:cNvSpPr txBox="1">
            <a:spLocks noGrp="1"/>
          </p:cNvSpPr>
          <p:nvPr>
            <p:ph type="sldNum" sz="quarter" idx="2"/>
          </p:nvPr>
        </p:nvSpPr>
        <p:spPr>
          <a:xfrm>
            <a:off x="8407576" y="381000"/>
            <a:ext cx="203024"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157" name="Motivation"/>
          <p:cNvSpPr txBox="1">
            <a:spLocks noGrp="1"/>
          </p:cNvSpPr>
          <p:nvPr>
            <p:ph type="title"/>
          </p:nvPr>
        </p:nvSpPr>
        <p:spPr>
          <a:xfrm>
            <a:off x="1143000" y="432053"/>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sz="3200"/>
              <a:t>Literature Survey</a:t>
            </a:r>
            <a:endParaRPr sz="3200"/>
          </a:p>
        </p:txBody>
      </p:sp>
      <p:graphicFrame>
        <p:nvGraphicFramePr>
          <p:cNvPr id="7" name="object 4"/>
          <p:cNvGraphicFramePr>
            <a:graphicFrameLocks noGrp="1"/>
          </p:cNvGraphicFramePr>
          <p:nvPr>
            <p:extLst>
              <p:ext uri="{D42A27DB-BD31-4B8C-83A1-F6EECF244321}">
                <p14:modId xmlns:p14="http://schemas.microsoft.com/office/powerpoint/2010/main" val="1824906889"/>
              </p:ext>
            </p:extLst>
          </p:nvPr>
        </p:nvGraphicFramePr>
        <p:xfrm>
          <a:off x="801458" y="1680623"/>
          <a:ext cx="7606119" cy="3925173"/>
        </p:xfrm>
        <a:graphic>
          <a:graphicData uri="http://schemas.openxmlformats.org/drawingml/2006/table">
            <a:tbl>
              <a:tblPr firstRow="1" bandRow="1">
                <a:tableStyleId>{2D5ABB26-0587-4C30-8999-92F81FD0307C}</a:tableStyleId>
              </a:tblPr>
              <a:tblGrid>
                <a:gridCol w="481884">
                  <a:extLst>
                    <a:ext uri="{9D8B030D-6E8A-4147-A177-3AD203B41FA5}">
                      <a16:colId xmlns:a16="http://schemas.microsoft.com/office/drawing/2014/main" val="20000"/>
                    </a:ext>
                  </a:extLst>
                </a:gridCol>
                <a:gridCol w="1370455">
                  <a:extLst>
                    <a:ext uri="{9D8B030D-6E8A-4147-A177-3AD203B41FA5}">
                      <a16:colId xmlns:a16="http://schemas.microsoft.com/office/drawing/2014/main" val="20001"/>
                    </a:ext>
                  </a:extLst>
                </a:gridCol>
                <a:gridCol w="1537140">
                  <a:extLst>
                    <a:ext uri="{9D8B030D-6E8A-4147-A177-3AD203B41FA5}">
                      <a16:colId xmlns:a16="http://schemas.microsoft.com/office/drawing/2014/main" val="20002"/>
                    </a:ext>
                  </a:extLst>
                </a:gridCol>
                <a:gridCol w="2150618">
                  <a:extLst>
                    <a:ext uri="{9D8B030D-6E8A-4147-A177-3AD203B41FA5}">
                      <a16:colId xmlns:a16="http://schemas.microsoft.com/office/drawing/2014/main" val="20003"/>
                    </a:ext>
                  </a:extLst>
                </a:gridCol>
                <a:gridCol w="2066022">
                  <a:extLst>
                    <a:ext uri="{9D8B030D-6E8A-4147-A177-3AD203B41FA5}">
                      <a16:colId xmlns:a16="http://schemas.microsoft.com/office/drawing/2014/main" val="20004"/>
                    </a:ext>
                  </a:extLst>
                </a:gridCol>
              </a:tblGrid>
              <a:tr h="262250">
                <a:tc>
                  <a:txBody>
                    <a:bodyPr/>
                    <a:lstStyle/>
                    <a:p>
                      <a:pPr marL="85725" algn="ctr">
                        <a:lnSpc>
                          <a:spcPts val="1655"/>
                        </a:lnSpc>
                        <a:spcBef>
                          <a:spcPts val="620"/>
                        </a:spcBef>
                      </a:pPr>
                      <a:r>
                        <a:rPr sz="1400" b="1" spc="-5">
                          <a:solidFill>
                            <a:srgbClr val="FFFFFF"/>
                          </a:solidFill>
                          <a:latin typeface="Arial"/>
                          <a:cs typeface="Arial"/>
                        </a:rPr>
                        <a:t>S.</a:t>
                      </a:r>
                      <a:endParaRPr sz="1400">
                        <a:latin typeface="Arial"/>
                        <a:cs typeface="Arial"/>
                      </a:endParaRPr>
                    </a:p>
                  </a:txBody>
                  <a:tcPr marL="0" marR="0" marT="78740" marB="0">
                    <a:lnL w="9525">
                      <a:solidFill>
                        <a:srgbClr val="9E9E9E"/>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090" algn="ctr">
                        <a:lnSpc>
                          <a:spcPts val="1655"/>
                        </a:lnSpc>
                        <a:spcBef>
                          <a:spcPts val="620"/>
                        </a:spcBef>
                      </a:pPr>
                      <a:r>
                        <a:rPr sz="1400" b="1" spc="-5">
                          <a:solidFill>
                            <a:srgbClr val="FFFFFF"/>
                          </a:solidFill>
                          <a:latin typeface="Arial"/>
                          <a:cs typeface="Arial"/>
                        </a:rPr>
                        <a:t>Authors</a:t>
                      </a:r>
                      <a:endParaRPr sz="1400">
                        <a:latin typeface="Arial"/>
                        <a:cs typeface="Arial"/>
                      </a:endParaRPr>
                    </a:p>
                  </a:txBody>
                  <a:tcPr marL="0" marR="0" marT="78740" marB="0">
                    <a:lnL w="9525">
                      <a:solidFill>
                        <a:srgbClr val="FFFFFF"/>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090" algn="ctr">
                        <a:lnSpc>
                          <a:spcPts val="1655"/>
                        </a:lnSpc>
                        <a:spcBef>
                          <a:spcPts val="620"/>
                        </a:spcBef>
                      </a:pPr>
                      <a:r>
                        <a:rPr sz="1400" b="1" spc="-5">
                          <a:solidFill>
                            <a:srgbClr val="FFFFFF"/>
                          </a:solidFill>
                          <a:latin typeface="Arial"/>
                          <a:cs typeface="Arial"/>
                        </a:rPr>
                        <a:t>Full</a:t>
                      </a:r>
                      <a:r>
                        <a:rPr sz="1400" b="1" spc="-30">
                          <a:solidFill>
                            <a:srgbClr val="FFFFFF"/>
                          </a:solidFill>
                          <a:latin typeface="Arial"/>
                          <a:cs typeface="Arial"/>
                        </a:rPr>
                        <a:t> </a:t>
                      </a:r>
                      <a:r>
                        <a:rPr sz="1400" b="1">
                          <a:solidFill>
                            <a:srgbClr val="FFFFFF"/>
                          </a:solidFill>
                          <a:latin typeface="Arial"/>
                          <a:cs typeface="Arial"/>
                        </a:rPr>
                        <a:t>title</a:t>
                      </a:r>
                      <a:r>
                        <a:rPr sz="1400" b="1" spc="-25">
                          <a:solidFill>
                            <a:srgbClr val="FFFFFF"/>
                          </a:solidFill>
                          <a:latin typeface="Arial"/>
                          <a:cs typeface="Arial"/>
                        </a:rPr>
                        <a:t> </a:t>
                      </a:r>
                      <a:r>
                        <a:rPr sz="1400" b="1" spc="-5">
                          <a:solidFill>
                            <a:srgbClr val="FFFFFF"/>
                          </a:solidFill>
                          <a:latin typeface="Arial"/>
                          <a:cs typeface="Arial"/>
                        </a:rPr>
                        <a:t>of</a:t>
                      </a:r>
                      <a:r>
                        <a:rPr sz="1400" b="1" spc="-25">
                          <a:solidFill>
                            <a:srgbClr val="FFFFFF"/>
                          </a:solidFill>
                          <a:latin typeface="Arial"/>
                          <a:cs typeface="Arial"/>
                        </a:rPr>
                        <a:t> </a:t>
                      </a:r>
                      <a:r>
                        <a:rPr sz="1400" b="1">
                          <a:solidFill>
                            <a:srgbClr val="FFFFFF"/>
                          </a:solidFill>
                          <a:latin typeface="Arial"/>
                          <a:cs typeface="Arial"/>
                        </a:rPr>
                        <a:t>the</a:t>
                      </a:r>
                      <a:endParaRPr sz="1400">
                        <a:latin typeface="Arial"/>
                        <a:cs typeface="Arial"/>
                      </a:endParaRPr>
                    </a:p>
                  </a:txBody>
                  <a:tcPr marL="0" marR="0" marT="78740" marB="0">
                    <a:lnL w="9525">
                      <a:solidFill>
                        <a:srgbClr val="FFFFFF"/>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725" algn="ctr">
                        <a:lnSpc>
                          <a:spcPts val="1655"/>
                        </a:lnSpc>
                        <a:spcBef>
                          <a:spcPts val="620"/>
                        </a:spcBef>
                      </a:pPr>
                      <a:r>
                        <a:rPr sz="1400" b="1" spc="-5">
                          <a:solidFill>
                            <a:srgbClr val="FFFFFF"/>
                          </a:solidFill>
                          <a:latin typeface="Arial"/>
                          <a:cs typeface="Arial"/>
                        </a:rPr>
                        <a:t>Inference</a:t>
                      </a:r>
                      <a:r>
                        <a:rPr sz="1400" b="1" spc="-35">
                          <a:solidFill>
                            <a:srgbClr val="FFFFFF"/>
                          </a:solidFill>
                          <a:latin typeface="Arial"/>
                          <a:cs typeface="Arial"/>
                        </a:rPr>
                        <a:t> </a:t>
                      </a:r>
                      <a:r>
                        <a:rPr sz="1400" b="1">
                          <a:solidFill>
                            <a:srgbClr val="FFFFFF"/>
                          </a:solidFill>
                          <a:latin typeface="Arial"/>
                          <a:cs typeface="Arial"/>
                        </a:rPr>
                        <a:t>from</a:t>
                      </a:r>
                      <a:r>
                        <a:rPr sz="1400" b="1" spc="-35">
                          <a:solidFill>
                            <a:srgbClr val="FFFFFF"/>
                          </a:solidFill>
                          <a:latin typeface="Arial"/>
                          <a:cs typeface="Arial"/>
                        </a:rPr>
                        <a:t> </a:t>
                      </a:r>
                      <a:r>
                        <a:rPr sz="1400" b="1">
                          <a:solidFill>
                            <a:srgbClr val="FFFFFF"/>
                          </a:solidFill>
                          <a:latin typeface="Arial"/>
                          <a:cs typeface="Arial"/>
                        </a:rPr>
                        <a:t>the</a:t>
                      </a:r>
                      <a:endParaRPr sz="1400">
                        <a:latin typeface="Arial"/>
                        <a:cs typeface="Arial"/>
                      </a:endParaRPr>
                    </a:p>
                  </a:txBody>
                  <a:tcPr marL="0" marR="0" marT="78740" marB="0">
                    <a:lnL w="9525">
                      <a:solidFill>
                        <a:srgbClr val="FFFFFF"/>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725" algn="ctr">
                        <a:lnSpc>
                          <a:spcPts val="1655"/>
                        </a:lnSpc>
                        <a:spcBef>
                          <a:spcPts val="620"/>
                        </a:spcBef>
                      </a:pPr>
                      <a:r>
                        <a:rPr sz="1400" b="1" spc="-5">
                          <a:solidFill>
                            <a:srgbClr val="FFFFFF"/>
                          </a:solidFill>
                          <a:latin typeface="Arial"/>
                          <a:cs typeface="Arial"/>
                        </a:rPr>
                        <a:t>Open</a:t>
                      </a:r>
                      <a:r>
                        <a:rPr sz="1400" b="1" spc="-35">
                          <a:solidFill>
                            <a:srgbClr val="FFFFFF"/>
                          </a:solidFill>
                          <a:latin typeface="Arial"/>
                          <a:cs typeface="Arial"/>
                        </a:rPr>
                        <a:t> </a:t>
                      </a:r>
                      <a:r>
                        <a:rPr sz="1400" b="1" spc="-5">
                          <a:solidFill>
                            <a:srgbClr val="FFFFFF"/>
                          </a:solidFill>
                          <a:latin typeface="Arial"/>
                          <a:cs typeface="Arial"/>
                        </a:rPr>
                        <a:t>Problem</a:t>
                      </a:r>
                      <a:endParaRPr sz="1400">
                        <a:latin typeface="Arial"/>
                        <a:cs typeface="Arial"/>
                      </a:endParaRPr>
                    </a:p>
                  </a:txBody>
                  <a:tcPr marL="0" marR="0" marT="78740" marB="0">
                    <a:lnL w="9525">
                      <a:solidFill>
                        <a:srgbClr val="FFFFFF"/>
                      </a:solidFill>
                      <a:prstDash val="solid"/>
                    </a:lnL>
                    <a:lnR w="9525">
                      <a:solidFill>
                        <a:srgbClr val="9E9E9E"/>
                      </a:solidFill>
                      <a:prstDash val="solid"/>
                    </a:lnR>
                    <a:lnT w="9525">
                      <a:solidFill>
                        <a:srgbClr val="9E9E9E"/>
                      </a:solidFill>
                      <a:prstDash val="solid"/>
                    </a:lnT>
                    <a:solidFill>
                      <a:srgbClr val="0B5394"/>
                    </a:solidFill>
                  </a:tcPr>
                </a:tc>
                <a:extLst>
                  <a:ext uri="{0D108BD9-81ED-4DB2-BD59-A6C34878D82A}">
                    <a16:rowId xmlns:a16="http://schemas.microsoft.com/office/drawing/2014/main" val="10000"/>
                  </a:ext>
                </a:extLst>
              </a:tr>
              <a:tr h="185613">
                <a:tc>
                  <a:txBody>
                    <a:bodyPr/>
                    <a:lstStyle/>
                    <a:p>
                      <a:pPr marL="85725" algn="ctr">
                        <a:lnSpc>
                          <a:spcPts val="1580"/>
                        </a:lnSpc>
                      </a:pPr>
                      <a:r>
                        <a:rPr sz="1400" b="1" spc="-5">
                          <a:solidFill>
                            <a:srgbClr val="FFFFFF"/>
                          </a:solidFill>
                          <a:latin typeface="Arial"/>
                          <a:cs typeface="Arial"/>
                        </a:rPr>
                        <a:t>NO</a:t>
                      </a:r>
                      <a:endParaRPr sz="1400">
                        <a:latin typeface="Arial"/>
                        <a:cs typeface="Arial"/>
                      </a:endParaRPr>
                    </a:p>
                  </a:txBody>
                  <a:tcPr marL="0" marR="0" marT="0" marB="0">
                    <a:lnL w="9525">
                      <a:solidFill>
                        <a:srgbClr val="9E9E9E"/>
                      </a:solidFill>
                      <a:prstDash val="solid"/>
                    </a:lnL>
                    <a:lnR w="9525">
                      <a:solidFill>
                        <a:srgbClr val="FFFFFF"/>
                      </a:solidFill>
                      <a:prstDash val="solid"/>
                    </a:lnR>
                    <a:solidFill>
                      <a:srgbClr val="0B5394"/>
                    </a:solidFill>
                  </a:tcPr>
                </a:tc>
                <a:tc>
                  <a:txBody>
                    <a:bodyPr/>
                    <a:lstStyle/>
                    <a:p>
                      <a:pPr marL="85090" algn="ctr">
                        <a:lnSpc>
                          <a:spcPts val="1580"/>
                        </a:lnSpc>
                      </a:pPr>
                      <a:r>
                        <a:rPr sz="1400" b="1" spc="-5">
                          <a:solidFill>
                            <a:srgbClr val="FFFFFF"/>
                          </a:solidFill>
                          <a:latin typeface="Arial"/>
                          <a:cs typeface="Arial"/>
                        </a:rPr>
                        <a:t>name(s)</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090" algn="ctr">
                        <a:lnSpc>
                          <a:spcPts val="1580"/>
                        </a:lnSpc>
                      </a:pPr>
                      <a:r>
                        <a:rPr sz="1400" b="1" spc="-5">
                          <a:solidFill>
                            <a:srgbClr val="FFFFFF"/>
                          </a:solidFill>
                          <a:latin typeface="Arial"/>
                          <a:cs typeface="Arial"/>
                        </a:rPr>
                        <a:t>paper</a:t>
                      </a:r>
                      <a:r>
                        <a:rPr sz="1400" b="1" spc="-35">
                          <a:solidFill>
                            <a:srgbClr val="FFFFFF"/>
                          </a:solidFill>
                          <a:latin typeface="Arial"/>
                          <a:cs typeface="Arial"/>
                        </a:rPr>
                        <a:t> </a:t>
                      </a:r>
                      <a:r>
                        <a:rPr sz="1400" b="1" spc="-5">
                          <a:solidFill>
                            <a:srgbClr val="FFFFFF"/>
                          </a:solidFill>
                          <a:latin typeface="Arial"/>
                          <a:cs typeface="Arial"/>
                        </a:rPr>
                        <a:t>with</a:t>
                      </a:r>
                      <a:r>
                        <a:rPr sz="1400" b="1" spc="-55">
                          <a:solidFill>
                            <a:srgbClr val="FFFFFF"/>
                          </a:solidFill>
                          <a:latin typeface="Arial"/>
                          <a:cs typeface="Arial"/>
                        </a:rPr>
                        <a:t> </a:t>
                      </a:r>
                      <a:r>
                        <a:rPr sz="1400" b="1" spc="-25">
                          <a:solidFill>
                            <a:srgbClr val="FFFFFF"/>
                          </a:solidFill>
                          <a:latin typeface="Arial"/>
                          <a:cs typeface="Arial"/>
                        </a:rPr>
                        <a:t>Year</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725" algn="ctr">
                        <a:lnSpc>
                          <a:spcPts val="1580"/>
                        </a:lnSpc>
                      </a:pPr>
                      <a:r>
                        <a:rPr sz="1400" b="1" spc="-5">
                          <a:solidFill>
                            <a:srgbClr val="FFFFFF"/>
                          </a:solidFill>
                          <a:latin typeface="Arial"/>
                          <a:cs typeface="Arial"/>
                        </a:rPr>
                        <a:t>paper</a:t>
                      </a:r>
                      <a:r>
                        <a:rPr sz="1400" b="1" spc="-35">
                          <a:solidFill>
                            <a:srgbClr val="FFFFFF"/>
                          </a:solidFill>
                          <a:latin typeface="Arial"/>
                          <a:cs typeface="Arial"/>
                        </a:rPr>
                        <a:t> </a:t>
                      </a:r>
                      <a:r>
                        <a:rPr sz="1400" b="1">
                          <a:solidFill>
                            <a:srgbClr val="FFFFFF"/>
                          </a:solidFill>
                          <a:latin typeface="Arial"/>
                          <a:cs typeface="Arial"/>
                        </a:rPr>
                        <a:t>(based</a:t>
                      </a:r>
                      <a:r>
                        <a:rPr sz="1400" b="1" spc="-35">
                          <a:solidFill>
                            <a:srgbClr val="FFFFFF"/>
                          </a:solidFill>
                          <a:latin typeface="Arial"/>
                          <a:cs typeface="Arial"/>
                        </a:rPr>
                        <a:t> </a:t>
                      </a:r>
                      <a:r>
                        <a:rPr sz="1400" b="1" spc="-5">
                          <a:solidFill>
                            <a:srgbClr val="FFFFFF"/>
                          </a:solidFill>
                          <a:latin typeface="Arial"/>
                          <a:cs typeface="Arial"/>
                        </a:rPr>
                        <a:t>on</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725" algn="ctr">
                        <a:lnSpc>
                          <a:spcPts val="1580"/>
                        </a:lnSpc>
                      </a:pPr>
                      <a:endParaRPr sz="1400">
                        <a:latin typeface="Arial"/>
                        <a:cs typeface="Arial"/>
                      </a:endParaRPr>
                    </a:p>
                  </a:txBody>
                  <a:tcPr marL="0" marR="0" marT="0" marB="0">
                    <a:lnL w="9525">
                      <a:solidFill>
                        <a:srgbClr val="FFFFFF"/>
                      </a:solidFill>
                      <a:prstDash val="solid"/>
                    </a:lnL>
                    <a:lnR w="9525">
                      <a:solidFill>
                        <a:srgbClr val="9E9E9E"/>
                      </a:solidFill>
                      <a:prstDash val="solid"/>
                    </a:lnR>
                    <a:solidFill>
                      <a:srgbClr val="0B5394"/>
                    </a:solidFill>
                  </a:tcPr>
                </a:tc>
                <a:extLst>
                  <a:ext uri="{0D108BD9-81ED-4DB2-BD59-A6C34878D82A}">
                    <a16:rowId xmlns:a16="http://schemas.microsoft.com/office/drawing/2014/main" val="10001"/>
                  </a:ext>
                </a:extLst>
              </a:tr>
              <a:tr h="185613">
                <a:tc>
                  <a:txBody>
                    <a:bodyPr/>
                    <a:lstStyle/>
                    <a:p>
                      <a:pPr algn="ctr">
                        <a:lnSpc>
                          <a:spcPct val="100000"/>
                        </a:lnSpc>
                      </a:pPr>
                      <a:endParaRPr sz="1200">
                        <a:latin typeface="Times New Roman"/>
                        <a:cs typeface="Times New Roman"/>
                      </a:endParaRPr>
                    </a:p>
                  </a:txBody>
                  <a:tcPr marL="0" marR="0" marT="0" marB="0">
                    <a:lnL w="9525">
                      <a:solidFill>
                        <a:srgbClr val="9E9E9E"/>
                      </a:solidFill>
                      <a:prstDash val="solid"/>
                    </a:lnL>
                    <a:lnR w="9525">
                      <a:solidFill>
                        <a:srgbClr val="FFFFFF"/>
                      </a:solidFill>
                      <a:prstDash val="solid"/>
                    </a:lnR>
                    <a:solidFill>
                      <a:srgbClr val="0B5394"/>
                    </a:solidFill>
                  </a:tcPr>
                </a:tc>
                <a:tc>
                  <a:txBody>
                    <a:bodyPr/>
                    <a:lstStyle/>
                    <a:p>
                      <a:pPr algn="ct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algn="ct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725" algn="ctr">
                        <a:lnSpc>
                          <a:spcPts val="1580"/>
                        </a:lnSpc>
                      </a:pPr>
                      <a:r>
                        <a:rPr sz="1400" b="1" spc="-15">
                          <a:solidFill>
                            <a:srgbClr val="FFFFFF"/>
                          </a:solidFill>
                          <a:latin typeface="Arial"/>
                          <a:cs typeface="Arial"/>
                        </a:rPr>
                        <a:t>methodology,</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algn="ct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9E9E9E"/>
                      </a:solidFill>
                      <a:prstDash val="solid"/>
                    </a:lnR>
                    <a:solidFill>
                      <a:srgbClr val="0B5394"/>
                    </a:solidFill>
                  </a:tcPr>
                </a:tc>
                <a:extLst>
                  <a:ext uri="{0D108BD9-81ED-4DB2-BD59-A6C34878D82A}">
                    <a16:rowId xmlns:a16="http://schemas.microsoft.com/office/drawing/2014/main" val="10002"/>
                  </a:ext>
                </a:extLst>
              </a:tr>
              <a:tr h="268034">
                <a:tc>
                  <a:txBody>
                    <a:bodyPr/>
                    <a:lstStyle/>
                    <a:p>
                      <a:pPr algn="ctr">
                        <a:lnSpc>
                          <a:spcPct val="100000"/>
                        </a:lnSpc>
                      </a:pPr>
                      <a:endParaRPr sz="1400">
                        <a:latin typeface="Times New Roman"/>
                        <a:cs typeface="Times New Roman"/>
                      </a:endParaRPr>
                    </a:p>
                  </a:txBody>
                  <a:tcPr marL="0" marR="0" marT="0" marB="0">
                    <a:lnL w="9525">
                      <a:solidFill>
                        <a:srgbClr val="9E9E9E"/>
                      </a:solidFill>
                      <a:prstDash val="solid"/>
                    </a:lnL>
                    <a:lnR w="9525">
                      <a:solidFill>
                        <a:srgbClr val="FFFFFF"/>
                      </a:solidFill>
                      <a:prstDash val="solid"/>
                    </a:lnR>
                    <a:lnB w="9525">
                      <a:solidFill>
                        <a:srgbClr val="9E9E9E"/>
                      </a:solidFill>
                      <a:prstDash val="solid"/>
                    </a:lnB>
                    <a:solidFill>
                      <a:srgbClr val="0B5394"/>
                    </a:solidFill>
                  </a:tcPr>
                </a:tc>
                <a:tc>
                  <a:txBody>
                    <a:bodyPr/>
                    <a:lstStyle/>
                    <a:p>
                      <a:pPr algn="ctr">
                        <a:lnSpc>
                          <a:spcPct val="100000"/>
                        </a:lnSpc>
                      </a:pPr>
                      <a:endParaRPr sz="1400">
                        <a:latin typeface="Times New Roman"/>
                        <a:cs typeface="Times New Roman"/>
                      </a:endParaRPr>
                    </a:p>
                  </a:txBody>
                  <a:tcPr marL="0" marR="0" marT="0" marB="0">
                    <a:lnL w="9525">
                      <a:solidFill>
                        <a:srgbClr val="FFFFFF"/>
                      </a:solidFill>
                      <a:prstDash val="solid"/>
                    </a:lnL>
                    <a:lnR w="9525">
                      <a:solidFill>
                        <a:srgbClr val="FFFFFF"/>
                      </a:solidFill>
                      <a:prstDash val="solid"/>
                    </a:lnR>
                    <a:lnB w="9525">
                      <a:solidFill>
                        <a:srgbClr val="9E9E9E"/>
                      </a:solidFill>
                      <a:prstDash val="solid"/>
                    </a:lnB>
                    <a:solidFill>
                      <a:srgbClr val="0B5394"/>
                    </a:solidFill>
                  </a:tcPr>
                </a:tc>
                <a:tc>
                  <a:txBody>
                    <a:bodyPr/>
                    <a:lstStyle/>
                    <a:p>
                      <a:pPr algn="ctr">
                        <a:lnSpc>
                          <a:spcPct val="100000"/>
                        </a:lnSpc>
                      </a:pPr>
                      <a:endParaRPr sz="1400">
                        <a:latin typeface="Times New Roman"/>
                        <a:cs typeface="Times New Roman"/>
                      </a:endParaRPr>
                    </a:p>
                  </a:txBody>
                  <a:tcPr marL="0" marR="0" marT="0" marB="0">
                    <a:lnL w="9525">
                      <a:solidFill>
                        <a:srgbClr val="FFFFFF"/>
                      </a:solidFill>
                      <a:prstDash val="solid"/>
                    </a:lnL>
                    <a:lnR w="9525">
                      <a:solidFill>
                        <a:srgbClr val="FFFFFF"/>
                      </a:solidFill>
                      <a:prstDash val="solid"/>
                    </a:lnR>
                    <a:lnB w="9525">
                      <a:solidFill>
                        <a:srgbClr val="9E9E9E"/>
                      </a:solidFill>
                      <a:prstDash val="solid"/>
                    </a:lnB>
                    <a:solidFill>
                      <a:srgbClr val="0B5394"/>
                    </a:solidFill>
                  </a:tcPr>
                </a:tc>
                <a:tc>
                  <a:txBody>
                    <a:bodyPr/>
                    <a:lstStyle/>
                    <a:p>
                      <a:pPr marL="85725" algn="ctr">
                        <a:lnSpc>
                          <a:spcPts val="1605"/>
                        </a:lnSpc>
                      </a:pPr>
                      <a:r>
                        <a:rPr sz="1400" b="1">
                          <a:solidFill>
                            <a:srgbClr val="FFFFFF"/>
                          </a:solidFill>
                          <a:latin typeface="Arial"/>
                          <a:cs typeface="Arial"/>
                        </a:rPr>
                        <a:t>technology)</a:t>
                      </a:r>
                      <a:endParaRPr sz="1400">
                        <a:latin typeface="Arial"/>
                        <a:cs typeface="Arial"/>
                      </a:endParaRPr>
                    </a:p>
                  </a:txBody>
                  <a:tcPr marL="0" marR="0" marT="0" marB="0">
                    <a:lnL w="9525">
                      <a:solidFill>
                        <a:srgbClr val="FFFFFF"/>
                      </a:solidFill>
                      <a:prstDash val="solid"/>
                    </a:lnL>
                    <a:lnR w="9525">
                      <a:solidFill>
                        <a:srgbClr val="FFFFFF"/>
                      </a:solidFill>
                      <a:prstDash val="solid"/>
                    </a:lnR>
                    <a:lnB w="9525">
                      <a:solidFill>
                        <a:srgbClr val="9E9E9E"/>
                      </a:solidFill>
                      <a:prstDash val="solid"/>
                    </a:lnB>
                    <a:solidFill>
                      <a:srgbClr val="0B5394"/>
                    </a:solidFill>
                  </a:tcPr>
                </a:tc>
                <a:tc>
                  <a:txBody>
                    <a:bodyPr/>
                    <a:lstStyle/>
                    <a:p>
                      <a:pPr algn="ctr">
                        <a:lnSpc>
                          <a:spcPct val="100000"/>
                        </a:lnSpc>
                      </a:pPr>
                      <a:endParaRPr sz="1400">
                        <a:latin typeface="Times New Roman"/>
                        <a:cs typeface="Times New Roman"/>
                      </a:endParaRPr>
                    </a:p>
                  </a:txBody>
                  <a:tcPr marL="0" marR="0" marT="0" marB="0">
                    <a:lnL w="9525">
                      <a:solidFill>
                        <a:srgbClr val="FFFFFF"/>
                      </a:solidFill>
                      <a:prstDash val="solid"/>
                    </a:lnL>
                    <a:lnR w="9525">
                      <a:solidFill>
                        <a:srgbClr val="9E9E9E"/>
                      </a:solidFill>
                      <a:prstDash val="solid"/>
                    </a:lnR>
                    <a:lnB w="9525">
                      <a:solidFill>
                        <a:srgbClr val="9E9E9E"/>
                      </a:solidFill>
                      <a:prstDash val="solid"/>
                    </a:lnB>
                    <a:solidFill>
                      <a:srgbClr val="0B5394"/>
                    </a:solidFill>
                  </a:tcPr>
                </a:tc>
                <a:extLst>
                  <a:ext uri="{0D108BD9-81ED-4DB2-BD59-A6C34878D82A}">
                    <a16:rowId xmlns:a16="http://schemas.microsoft.com/office/drawing/2014/main" val="10003"/>
                  </a:ext>
                </a:extLst>
              </a:tr>
              <a:tr h="1185178">
                <a:tc>
                  <a:txBody>
                    <a:bodyPr/>
                    <a:lstStyle/>
                    <a:p>
                      <a:pPr marL="85725" algn="ctr">
                        <a:lnSpc>
                          <a:spcPct val="100000"/>
                        </a:lnSpc>
                        <a:spcBef>
                          <a:spcPts val="350"/>
                        </a:spcBef>
                      </a:pPr>
                      <a:r>
                        <a:rPr sz="1400">
                          <a:latin typeface="Times New Roman"/>
                          <a:cs typeface="Times New Roman"/>
                        </a:rPr>
                        <a:t>1</a:t>
                      </a:r>
                    </a:p>
                  </a:txBody>
                  <a:tcPr marL="0" marR="0" marT="44450" marB="0">
                    <a:lnL w="9525">
                      <a:solidFill>
                        <a:srgbClr val="9E9E9E"/>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algn="ctr"/>
                      <a:r>
                        <a:rPr lang="en-IN" sz="1400" b="0" i="0" u="none" strike="noStrike" cap="none" spc="0" baseline="0">
                          <a:solidFill>
                            <a:schemeClr val="tx1"/>
                          </a:solidFill>
                          <a:effectLst/>
                          <a:uFillTx/>
                          <a:latin typeface="Times New Roman" panose="02020603050405020304" pitchFamily="18" charset="0"/>
                          <a:ea typeface="+mn-ea"/>
                          <a:cs typeface="Times New Roman" panose="02020603050405020304" pitchFamily="18" charset="0"/>
                          <a:sym typeface="Arial"/>
                        </a:rPr>
                        <a:t>Z. Liu, Z. Du, Y. Peng, M. Tong, X. Liu and W. Chen</a:t>
                      </a:r>
                      <a:endParaRPr lang="en-IN">
                        <a:latin typeface="Times New Roman" panose="02020603050405020304" pitchFamily="18" charset="0"/>
                        <a:cs typeface="Times New Roman" panose="02020603050405020304" pitchFamily="18" charset="0"/>
                      </a:endParaRPr>
                    </a:p>
                  </a:txBody>
                  <a:tcPr marL="0" marR="0" marT="64769" marB="0">
                    <a:lnL w="9525">
                      <a:solidFill>
                        <a:srgbClr val="FFFFFF"/>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u="none" strike="noStrike" cap="none" spc="0" baseline="0">
                          <a:solidFill>
                            <a:schemeClr val="tx1"/>
                          </a:solidFill>
                          <a:effectLst/>
                          <a:uFillTx/>
                          <a:latin typeface="Times New Roman" panose="02020603050405020304" pitchFamily="18" charset="0"/>
                          <a:ea typeface="+mn-ea"/>
                          <a:cs typeface="Times New Roman" panose="02020603050405020304" pitchFamily="18" charset="0"/>
                          <a:sym typeface="Arial"/>
                        </a:rPr>
                        <a:t>Study on Corn Disease Identification Based on PCA and SVM</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a:latin typeface="Times New Roman" panose="02020603050405020304" pitchFamily="18" charset="0"/>
                          <a:cs typeface="Times New Roman" panose="02020603050405020304" pitchFamily="18" charset="0"/>
                        </a:rPr>
                        <a:t>(ITNEC</a:t>
                      </a:r>
                      <a:r>
                        <a:rPr lang="en-IN"/>
                        <a:t> </a:t>
                      </a:r>
                      <a:r>
                        <a:rPr lang="en-US" sz="1400" b="0" i="0" u="none" strike="noStrike" cap="none" spc="0" baseline="0">
                          <a:solidFill>
                            <a:schemeClr val="tx1"/>
                          </a:solidFill>
                          <a:effectLst/>
                          <a:uFillTx/>
                          <a:latin typeface="Times New Roman" panose="02020603050405020304" pitchFamily="18" charset="0"/>
                          <a:ea typeface="+mn-ea"/>
                          <a:cs typeface="Times New Roman" panose="02020603050405020304" pitchFamily="18" charset="0"/>
                          <a:sym typeface="Arial"/>
                        </a:rPr>
                        <a:t>2020 IEEE)</a:t>
                      </a:r>
                    </a:p>
                    <a:p>
                      <a:pPr algn="ctr"/>
                      <a:endParaRPr lang="en-IN"/>
                    </a:p>
                  </a:txBody>
                  <a:tcPr marL="0" marR="0" marT="64769" marB="0">
                    <a:lnL w="9525">
                      <a:solidFill>
                        <a:srgbClr val="FFFFFF"/>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lvl="0" algn="ctr"/>
                      <a:r>
                        <a:rPr lang="en-US">
                          <a:latin typeface="Times New Roman" panose="02020603050405020304" pitchFamily="18" charset="0"/>
                          <a:cs typeface="Times New Roman" panose="02020603050405020304" pitchFamily="18" charset="0"/>
                        </a:rPr>
                        <a:t>Otsu, </a:t>
                      </a:r>
                      <a:r>
                        <a:rPr lang="en-US" err="1">
                          <a:latin typeface="Times New Roman" panose="02020603050405020304" pitchFamily="18" charset="0"/>
                          <a:cs typeface="Times New Roman" panose="02020603050405020304" pitchFamily="18" charset="0"/>
                        </a:rPr>
                        <a:t>OpenCV</a:t>
                      </a:r>
                      <a:r>
                        <a:rPr lang="en-US">
                          <a:latin typeface="Times New Roman" panose="02020603050405020304" pitchFamily="18" charset="0"/>
                          <a:cs typeface="Times New Roman" panose="02020603050405020304" pitchFamily="18" charset="0"/>
                        </a:rPr>
                        <a:t>, and morphological transformation methods are used for image segmentation. PCA and SVM are applied to processed image.</a:t>
                      </a:r>
                      <a:endParaRPr lang="en-IN">
                        <a:latin typeface="Times New Roman" panose="02020603050405020304" pitchFamily="18" charset="0"/>
                        <a:cs typeface="Times New Roman" panose="02020603050405020304" pitchFamily="18" charset="0"/>
                      </a:endParaRPr>
                    </a:p>
                  </a:txBody>
                  <a:tcPr marL="0" marR="0" marT="64769" marB="0">
                    <a:lnL w="9525">
                      <a:solidFill>
                        <a:srgbClr val="FFFFFF"/>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algn="ctr"/>
                      <a:r>
                        <a:rPr lang="en-IN">
                          <a:latin typeface="Times New Roman" panose="02020603050405020304" pitchFamily="18" charset="0"/>
                          <a:cs typeface="Times New Roman" panose="02020603050405020304" pitchFamily="18" charset="0"/>
                        </a:rPr>
                        <a:t>Dataset</a:t>
                      </a:r>
                      <a:r>
                        <a:rPr lang="en-IN" baseline="0">
                          <a:latin typeface="Times New Roman" panose="02020603050405020304" pitchFamily="18" charset="0"/>
                          <a:cs typeface="Times New Roman" panose="02020603050405020304" pitchFamily="18" charset="0"/>
                        </a:rPr>
                        <a:t> is reduced in dimension and has not achieved high accuracy.</a:t>
                      </a:r>
                      <a:endParaRPr lang="en-IN">
                        <a:latin typeface="Times New Roman" panose="02020603050405020304" pitchFamily="18" charset="0"/>
                        <a:cs typeface="Times New Roman" panose="02020603050405020304" pitchFamily="18" charset="0"/>
                      </a:endParaRPr>
                    </a:p>
                  </a:txBody>
                  <a:tcPr marL="0" marR="0" marT="64769" marB="0">
                    <a:lnL w="9525">
                      <a:solidFill>
                        <a:srgbClr val="FFFFFF"/>
                      </a:solidFill>
                      <a:prstDash val="solid"/>
                    </a:lnL>
                    <a:lnR w="9525" cap="flat" cmpd="sng" algn="ctr">
                      <a:solidFill>
                        <a:srgbClr val="9E9E9E"/>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extLst>
                  <a:ext uri="{0D108BD9-81ED-4DB2-BD59-A6C34878D82A}">
                    <a16:rowId xmlns:a16="http://schemas.microsoft.com/office/drawing/2014/main" val="10004"/>
                  </a:ext>
                </a:extLst>
              </a:tr>
              <a:tr h="1611170">
                <a:tc>
                  <a:txBody>
                    <a:bodyPr/>
                    <a:lstStyle/>
                    <a:p>
                      <a:pPr algn="ctr">
                        <a:lnSpc>
                          <a:spcPct val="100000"/>
                        </a:lnSpc>
                        <a:spcBef>
                          <a:spcPts val="350"/>
                        </a:spcBef>
                      </a:pPr>
                      <a:r>
                        <a:rPr sz="1400">
                          <a:latin typeface="Times New Roman"/>
                          <a:cs typeface="Times New Roman"/>
                        </a:rPr>
                        <a:t>2</a:t>
                      </a:r>
                    </a:p>
                  </a:txBody>
                  <a:tcPr marL="0" marR="0" marT="44450" marB="0">
                    <a:lnL w="9525">
                      <a:solidFill>
                        <a:srgbClr val="9E9E9E"/>
                      </a:solidFill>
                      <a:prstDash val="solid"/>
                    </a:lnL>
                    <a:lnR w="9525" cap="flat" cmpd="sng" algn="ctr">
                      <a:solidFill>
                        <a:srgbClr val="FFFFFF"/>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tc>
                  <a:txBody>
                    <a:bodyPr/>
                    <a:lstStyle/>
                    <a:p>
                      <a:pPr algn="ctr"/>
                      <a:r>
                        <a:rPr lang="en-IN" sz="1400" b="0" i="0" u="none" strike="noStrike" cap="none" spc="0" baseline="0">
                          <a:solidFill>
                            <a:schemeClr val="tx1"/>
                          </a:solidFill>
                          <a:effectLst/>
                          <a:uFillTx/>
                          <a:latin typeface="Times New Roman" panose="02020603050405020304" pitchFamily="18" charset="0"/>
                          <a:ea typeface="+mn-ea"/>
                          <a:cs typeface="Times New Roman" panose="02020603050405020304" pitchFamily="18" charset="0"/>
                          <a:sym typeface="Arial"/>
                        </a:rPr>
                        <a:t>T. Ren, Y. Zhang and C. Wang</a:t>
                      </a:r>
                      <a:endParaRPr lang="en-IN" b="0">
                        <a:latin typeface="Times New Roman" panose="02020603050405020304" pitchFamily="18" charset="0"/>
                        <a:cs typeface="Times New Roman" panose="02020603050405020304" pitchFamily="18" charset="0"/>
                      </a:endParaRPr>
                    </a:p>
                  </a:txBody>
                  <a:tcPr marL="0" marR="0" marT="64769"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tc>
                  <a:txBody>
                    <a:bodyPr/>
                    <a:lstStyle/>
                    <a:p>
                      <a:pPr algn="ctr"/>
                      <a:r>
                        <a:rPr lang="en-US" sz="1400" b="0" i="0" u="none" strike="noStrike" cap="none" spc="0" baseline="0">
                          <a:solidFill>
                            <a:schemeClr val="tx1"/>
                          </a:solidFill>
                          <a:effectLst/>
                          <a:uFillTx/>
                          <a:latin typeface="Times New Roman" panose="02020603050405020304" pitchFamily="18" charset="0"/>
                          <a:ea typeface="+mn-ea"/>
                          <a:cs typeface="Times New Roman" panose="02020603050405020304" pitchFamily="18" charset="0"/>
                          <a:sym typeface="Arial"/>
                        </a:rPr>
                        <a:t>Identification of Corn Leaf Disease Based on Image Processing</a:t>
                      </a:r>
                    </a:p>
                    <a:p>
                      <a:pPr algn="ctr"/>
                      <a:r>
                        <a:rPr lang="en-US">
                          <a:latin typeface="Times New Roman" panose="02020603050405020304" pitchFamily="18" charset="0"/>
                          <a:cs typeface="Times New Roman" panose="02020603050405020304" pitchFamily="18" charset="0"/>
                        </a:rPr>
                        <a:t>(ICISCAE</a:t>
                      </a:r>
                      <a:r>
                        <a:rPr lang="en-US"/>
                        <a:t> </a:t>
                      </a:r>
                      <a:r>
                        <a:rPr lang="en-US" sz="1400" b="0" i="0" u="none" strike="noStrike" cap="none" spc="0" baseline="0">
                          <a:solidFill>
                            <a:schemeClr val="tx1"/>
                          </a:solidFill>
                          <a:effectLst/>
                          <a:uFillTx/>
                          <a:latin typeface="Times New Roman" panose="02020603050405020304" pitchFamily="18" charset="0"/>
                          <a:ea typeface="+mn-ea"/>
                          <a:cs typeface="Times New Roman" panose="02020603050405020304" pitchFamily="18" charset="0"/>
                          <a:sym typeface="Arial"/>
                        </a:rPr>
                        <a:t>2019 IEEE)</a:t>
                      </a:r>
                    </a:p>
                  </a:txBody>
                  <a:tcPr marL="0" marR="0" marT="64769"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tc>
                  <a:txBody>
                    <a:bodyPr/>
                    <a:lstStyle/>
                    <a:p>
                      <a:pPr algn="ctr"/>
                      <a:r>
                        <a:rPr lang="en-US">
                          <a:latin typeface="Times New Roman" panose="02020603050405020304" pitchFamily="18" charset="0"/>
                          <a:cs typeface="Times New Roman" panose="02020603050405020304" pitchFamily="18" charset="0"/>
                        </a:rPr>
                        <a:t>The system preprocess the corn leaf disease image, extract 11 shape and texture features to produce the ideal feature subset, and use the SVM</a:t>
                      </a:r>
                      <a:r>
                        <a:rPr lang="en-US" baseline="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method to create the recognition model.</a:t>
                      </a:r>
                      <a:endParaRPr lang="en-IN">
                        <a:latin typeface="Times New Roman" panose="02020603050405020304" pitchFamily="18" charset="0"/>
                        <a:cs typeface="Times New Roman" panose="02020603050405020304" pitchFamily="18" charset="0"/>
                      </a:endParaRPr>
                    </a:p>
                  </a:txBody>
                  <a:tcPr marL="0" marR="0" marT="64769"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tc>
                  <a:txBody>
                    <a:bodyPr/>
                    <a:lstStyle/>
                    <a:p>
                      <a:pPr algn="ctr"/>
                      <a:r>
                        <a:rPr lang="en-IN">
                          <a:latin typeface="Times New Roman" panose="02020603050405020304" pitchFamily="18" charset="0"/>
                          <a:cs typeface="Times New Roman" panose="02020603050405020304" pitchFamily="18" charset="0"/>
                        </a:rPr>
                        <a:t>Used</a:t>
                      </a:r>
                      <a:r>
                        <a:rPr lang="en-IN" baseline="0">
                          <a:latin typeface="Times New Roman" panose="02020603050405020304" pitchFamily="18" charset="0"/>
                          <a:cs typeface="Times New Roman" panose="02020603050405020304" pitchFamily="18" charset="0"/>
                        </a:rPr>
                        <a:t> a high-quality image dataset and achieved 89% test accuracy</a:t>
                      </a:r>
                      <a:endParaRPr lang="en-IN">
                        <a:latin typeface="Times New Roman" panose="02020603050405020304" pitchFamily="18" charset="0"/>
                        <a:cs typeface="Times New Roman" panose="02020603050405020304" pitchFamily="18" charset="0"/>
                      </a:endParaRPr>
                    </a:p>
                  </a:txBody>
                  <a:tcPr marL="0" marR="0" marT="64769" marB="0">
                    <a:lnL w="9525" cap="flat" cmpd="sng" algn="ctr">
                      <a:solidFill>
                        <a:srgbClr val="FFFFFF"/>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extLst>
                  <a:ext uri="{0D108BD9-81ED-4DB2-BD59-A6C34878D82A}">
                    <a16:rowId xmlns:a16="http://schemas.microsoft.com/office/drawing/2014/main" val="10007"/>
                  </a:ext>
                </a:extLst>
              </a:tr>
            </a:tbl>
          </a:graphicData>
        </a:graphic>
      </p:graphicFrame>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 name="Slide Number"/>
          <p:cNvSpPr txBox="1">
            <a:spLocks noGrp="1"/>
          </p:cNvSpPr>
          <p:nvPr>
            <p:ph type="sldNum" sz="quarter" idx="2"/>
          </p:nvPr>
        </p:nvSpPr>
        <p:spPr>
          <a:xfrm>
            <a:off x="8407576" y="381000"/>
            <a:ext cx="203024"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157" name="Motivation"/>
          <p:cNvSpPr txBox="1">
            <a:spLocks noGrp="1"/>
          </p:cNvSpPr>
          <p:nvPr>
            <p:ph type="title"/>
          </p:nvPr>
        </p:nvSpPr>
        <p:spPr>
          <a:xfrm>
            <a:off x="1143000" y="443657"/>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sz="3200"/>
              <a:t>Literature Survey</a:t>
            </a:r>
            <a:endParaRPr sz="3200"/>
          </a:p>
        </p:txBody>
      </p:sp>
      <p:graphicFrame>
        <p:nvGraphicFramePr>
          <p:cNvPr id="7" name="object 4"/>
          <p:cNvGraphicFramePr>
            <a:graphicFrameLocks noGrp="1"/>
          </p:cNvGraphicFramePr>
          <p:nvPr>
            <p:extLst>
              <p:ext uri="{D42A27DB-BD31-4B8C-83A1-F6EECF244321}">
                <p14:modId xmlns:p14="http://schemas.microsoft.com/office/powerpoint/2010/main" val="1901838907"/>
              </p:ext>
            </p:extLst>
          </p:nvPr>
        </p:nvGraphicFramePr>
        <p:xfrm>
          <a:off x="801458" y="1634207"/>
          <a:ext cx="7606119" cy="2363940"/>
        </p:xfrm>
        <a:graphic>
          <a:graphicData uri="http://schemas.openxmlformats.org/drawingml/2006/table">
            <a:tbl>
              <a:tblPr firstRow="1" bandRow="1">
                <a:tableStyleId>{2D5ABB26-0587-4C30-8999-92F81FD0307C}</a:tableStyleId>
              </a:tblPr>
              <a:tblGrid>
                <a:gridCol w="481884">
                  <a:extLst>
                    <a:ext uri="{9D8B030D-6E8A-4147-A177-3AD203B41FA5}">
                      <a16:colId xmlns:a16="http://schemas.microsoft.com/office/drawing/2014/main" val="20000"/>
                    </a:ext>
                  </a:extLst>
                </a:gridCol>
                <a:gridCol w="1370455">
                  <a:extLst>
                    <a:ext uri="{9D8B030D-6E8A-4147-A177-3AD203B41FA5}">
                      <a16:colId xmlns:a16="http://schemas.microsoft.com/office/drawing/2014/main" val="20001"/>
                    </a:ext>
                  </a:extLst>
                </a:gridCol>
                <a:gridCol w="1537140">
                  <a:extLst>
                    <a:ext uri="{9D8B030D-6E8A-4147-A177-3AD203B41FA5}">
                      <a16:colId xmlns:a16="http://schemas.microsoft.com/office/drawing/2014/main" val="20002"/>
                    </a:ext>
                  </a:extLst>
                </a:gridCol>
                <a:gridCol w="2150618">
                  <a:extLst>
                    <a:ext uri="{9D8B030D-6E8A-4147-A177-3AD203B41FA5}">
                      <a16:colId xmlns:a16="http://schemas.microsoft.com/office/drawing/2014/main" val="20003"/>
                    </a:ext>
                  </a:extLst>
                </a:gridCol>
                <a:gridCol w="2066022">
                  <a:extLst>
                    <a:ext uri="{9D8B030D-6E8A-4147-A177-3AD203B41FA5}">
                      <a16:colId xmlns:a16="http://schemas.microsoft.com/office/drawing/2014/main" val="20004"/>
                    </a:ext>
                  </a:extLst>
                </a:gridCol>
              </a:tblGrid>
              <a:tr h="262250">
                <a:tc>
                  <a:txBody>
                    <a:bodyPr/>
                    <a:lstStyle/>
                    <a:p>
                      <a:pPr marL="85725" algn="ctr">
                        <a:lnSpc>
                          <a:spcPts val="1655"/>
                        </a:lnSpc>
                        <a:spcBef>
                          <a:spcPts val="620"/>
                        </a:spcBef>
                      </a:pPr>
                      <a:r>
                        <a:rPr sz="1400" b="1" spc="-5">
                          <a:solidFill>
                            <a:srgbClr val="FFFFFF"/>
                          </a:solidFill>
                          <a:latin typeface="Arial"/>
                          <a:cs typeface="Arial"/>
                        </a:rPr>
                        <a:t>S.</a:t>
                      </a:r>
                      <a:endParaRPr sz="1400">
                        <a:latin typeface="Arial"/>
                        <a:cs typeface="Arial"/>
                      </a:endParaRPr>
                    </a:p>
                  </a:txBody>
                  <a:tcPr marL="0" marR="0" marT="78740" marB="0">
                    <a:lnL w="9525">
                      <a:solidFill>
                        <a:srgbClr val="9E9E9E"/>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090" algn="ctr">
                        <a:lnSpc>
                          <a:spcPts val="1655"/>
                        </a:lnSpc>
                        <a:spcBef>
                          <a:spcPts val="620"/>
                        </a:spcBef>
                      </a:pPr>
                      <a:r>
                        <a:rPr sz="1400" b="1" spc="-5">
                          <a:solidFill>
                            <a:srgbClr val="FFFFFF"/>
                          </a:solidFill>
                          <a:latin typeface="Arial"/>
                          <a:cs typeface="Arial"/>
                        </a:rPr>
                        <a:t>Authors</a:t>
                      </a:r>
                      <a:endParaRPr sz="1400">
                        <a:latin typeface="Arial"/>
                        <a:cs typeface="Arial"/>
                      </a:endParaRPr>
                    </a:p>
                  </a:txBody>
                  <a:tcPr marL="0" marR="0" marT="78740" marB="0">
                    <a:lnL w="9525">
                      <a:solidFill>
                        <a:srgbClr val="FFFFFF"/>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090" algn="ctr">
                        <a:lnSpc>
                          <a:spcPts val="1655"/>
                        </a:lnSpc>
                        <a:spcBef>
                          <a:spcPts val="620"/>
                        </a:spcBef>
                      </a:pPr>
                      <a:r>
                        <a:rPr sz="1400" b="1" spc="-5">
                          <a:solidFill>
                            <a:srgbClr val="FFFFFF"/>
                          </a:solidFill>
                          <a:latin typeface="Arial"/>
                          <a:cs typeface="Arial"/>
                        </a:rPr>
                        <a:t>Full</a:t>
                      </a:r>
                      <a:r>
                        <a:rPr sz="1400" b="1" spc="-30">
                          <a:solidFill>
                            <a:srgbClr val="FFFFFF"/>
                          </a:solidFill>
                          <a:latin typeface="Arial"/>
                          <a:cs typeface="Arial"/>
                        </a:rPr>
                        <a:t> </a:t>
                      </a:r>
                      <a:r>
                        <a:rPr sz="1400" b="1">
                          <a:solidFill>
                            <a:srgbClr val="FFFFFF"/>
                          </a:solidFill>
                          <a:latin typeface="Arial"/>
                          <a:cs typeface="Arial"/>
                        </a:rPr>
                        <a:t>title</a:t>
                      </a:r>
                      <a:r>
                        <a:rPr sz="1400" b="1" spc="-25">
                          <a:solidFill>
                            <a:srgbClr val="FFFFFF"/>
                          </a:solidFill>
                          <a:latin typeface="Arial"/>
                          <a:cs typeface="Arial"/>
                        </a:rPr>
                        <a:t> </a:t>
                      </a:r>
                      <a:r>
                        <a:rPr sz="1400" b="1" spc="-5">
                          <a:solidFill>
                            <a:srgbClr val="FFFFFF"/>
                          </a:solidFill>
                          <a:latin typeface="Arial"/>
                          <a:cs typeface="Arial"/>
                        </a:rPr>
                        <a:t>of</a:t>
                      </a:r>
                      <a:r>
                        <a:rPr sz="1400" b="1" spc="-25">
                          <a:solidFill>
                            <a:srgbClr val="FFFFFF"/>
                          </a:solidFill>
                          <a:latin typeface="Arial"/>
                          <a:cs typeface="Arial"/>
                        </a:rPr>
                        <a:t> </a:t>
                      </a:r>
                      <a:r>
                        <a:rPr sz="1400" b="1">
                          <a:solidFill>
                            <a:srgbClr val="FFFFFF"/>
                          </a:solidFill>
                          <a:latin typeface="Arial"/>
                          <a:cs typeface="Arial"/>
                        </a:rPr>
                        <a:t>the</a:t>
                      </a:r>
                      <a:endParaRPr sz="1400">
                        <a:latin typeface="Arial"/>
                        <a:cs typeface="Arial"/>
                      </a:endParaRPr>
                    </a:p>
                  </a:txBody>
                  <a:tcPr marL="0" marR="0" marT="78740" marB="0">
                    <a:lnL w="9525">
                      <a:solidFill>
                        <a:srgbClr val="FFFFFF"/>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725" algn="ctr">
                        <a:lnSpc>
                          <a:spcPts val="1655"/>
                        </a:lnSpc>
                        <a:spcBef>
                          <a:spcPts val="620"/>
                        </a:spcBef>
                      </a:pPr>
                      <a:r>
                        <a:rPr sz="1400" b="1" spc="-5">
                          <a:solidFill>
                            <a:srgbClr val="FFFFFF"/>
                          </a:solidFill>
                          <a:latin typeface="Arial"/>
                          <a:cs typeface="Arial"/>
                        </a:rPr>
                        <a:t>Inference</a:t>
                      </a:r>
                      <a:r>
                        <a:rPr sz="1400" b="1" spc="-35">
                          <a:solidFill>
                            <a:srgbClr val="FFFFFF"/>
                          </a:solidFill>
                          <a:latin typeface="Arial"/>
                          <a:cs typeface="Arial"/>
                        </a:rPr>
                        <a:t> </a:t>
                      </a:r>
                      <a:r>
                        <a:rPr sz="1400" b="1">
                          <a:solidFill>
                            <a:srgbClr val="FFFFFF"/>
                          </a:solidFill>
                          <a:latin typeface="Arial"/>
                          <a:cs typeface="Arial"/>
                        </a:rPr>
                        <a:t>from</a:t>
                      </a:r>
                      <a:r>
                        <a:rPr sz="1400" b="1" spc="-35">
                          <a:solidFill>
                            <a:srgbClr val="FFFFFF"/>
                          </a:solidFill>
                          <a:latin typeface="Arial"/>
                          <a:cs typeface="Arial"/>
                        </a:rPr>
                        <a:t> </a:t>
                      </a:r>
                      <a:r>
                        <a:rPr sz="1400" b="1">
                          <a:solidFill>
                            <a:srgbClr val="FFFFFF"/>
                          </a:solidFill>
                          <a:latin typeface="Arial"/>
                          <a:cs typeface="Arial"/>
                        </a:rPr>
                        <a:t>the</a:t>
                      </a:r>
                      <a:endParaRPr sz="1400">
                        <a:latin typeface="Arial"/>
                        <a:cs typeface="Arial"/>
                      </a:endParaRPr>
                    </a:p>
                  </a:txBody>
                  <a:tcPr marL="0" marR="0" marT="78740" marB="0">
                    <a:lnL w="9525">
                      <a:solidFill>
                        <a:srgbClr val="FFFFFF"/>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725" algn="ctr">
                        <a:lnSpc>
                          <a:spcPts val="1655"/>
                        </a:lnSpc>
                        <a:spcBef>
                          <a:spcPts val="620"/>
                        </a:spcBef>
                      </a:pPr>
                      <a:r>
                        <a:rPr sz="1400" b="1" spc="-5">
                          <a:solidFill>
                            <a:srgbClr val="FFFFFF"/>
                          </a:solidFill>
                          <a:latin typeface="Arial"/>
                          <a:cs typeface="Arial"/>
                        </a:rPr>
                        <a:t>Open</a:t>
                      </a:r>
                      <a:r>
                        <a:rPr sz="1400" b="1" spc="-35">
                          <a:solidFill>
                            <a:srgbClr val="FFFFFF"/>
                          </a:solidFill>
                          <a:latin typeface="Arial"/>
                          <a:cs typeface="Arial"/>
                        </a:rPr>
                        <a:t> </a:t>
                      </a:r>
                      <a:r>
                        <a:rPr sz="1400" b="1" spc="-5">
                          <a:solidFill>
                            <a:srgbClr val="FFFFFF"/>
                          </a:solidFill>
                          <a:latin typeface="Arial"/>
                          <a:cs typeface="Arial"/>
                        </a:rPr>
                        <a:t>Problem</a:t>
                      </a:r>
                      <a:endParaRPr sz="1400">
                        <a:latin typeface="Arial"/>
                        <a:cs typeface="Arial"/>
                      </a:endParaRPr>
                    </a:p>
                  </a:txBody>
                  <a:tcPr marL="0" marR="0" marT="78740" marB="0">
                    <a:lnL w="9525">
                      <a:solidFill>
                        <a:srgbClr val="FFFFFF"/>
                      </a:solidFill>
                      <a:prstDash val="solid"/>
                    </a:lnL>
                    <a:lnR w="9525">
                      <a:solidFill>
                        <a:srgbClr val="9E9E9E"/>
                      </a:solidFill>
                      <a:prstDash val="solid"/>
                    </a:lnR>
                    <a:lnT w="9525">
                      <a:solidFill>
                        <a:srgbClr val="9E9E9E"/>
                      </a:solidFill>
                      <a:prstDash val="solid"/>
                    </a:lnT>
                    <a:solidFill>
                      <a:srgbClr val="0B5394"/>
                    </a:solidFill>
                  </a:tcPr>
                </a:tc>
                <a:extLst>
                  <a:ext uri="{0D108BD9-81ED-4DB2-BD59-A6C34878D82A}">
                    <a16:rowId xmlns:a16="http://schemas.microsoft.com/office/drawing/2014/main" val="10000"/>
                  </a:ext>
                </a:extLst>
              </a:tr>
              <a:tr h="185613">
                <a:tc>
                  <a:txBody>
                    <a:bodyPr/>
                    <a:lstStyle/>
                    <a:p>
                      <a:pPr marL="85725" algn="ctr">
                        <a:lnSpc>
                          <a:spcPts val="1580"/>
                        </a:lnSpc>
                      </a:pPr>
                      <a:r>
                        <a:rPr sz="1400" b="1" spc="-5">
                          <a:solidFill>
                            <a:srgbClr val="FFFFFF"/>
                          </a:solidFill>
                          <a:latin typeface="Arial"/>
                          <a:cs typeface="Arial"/>
                        </a:rPr>
                        <a:t>NO</a:t>
                      </a:r>
                      <a:endParaRPr sz="1400">
                        <a:latin typeface="Arial"/>
                        <a:cs typeface="Arial"/>
                      </a:endParaRPr>
                    </a:p>
                  </a:txBody>
                  <a:tcPr marL="0" marR="0" marT="0" marB="0">
                    <a:lnL w="9525">
                      <a:solidFill>
                        <a:srgbClr val="9E9E9E"/>
                      </a:solidFill>
                      <a:prstDash val="solid"/>
                    </a:lnL>
                    <a:lnR w="9525">
                      <a:solidFill>
                        <a:srgbClr val="FFFFFF"/>
                      </a:solidFill>
                      <a:prstDash val="solid"/>
                    </a:lnR>
                    <a:solidFill>
                      <a:srgbClr val="0B5394"/>
                    </a:solidFill>
                  </a:tcPr>
                </a:tc>
                <a:tc>
                  <a:txBody>
                    <a:bodyPr/>
                    <a:lstStyle/>
                    <a:p>
                      <a:pPr marL="85090" algn="ctr">
                        <a:lnSpc>
                          <a:spcPts val="1580"/>
                        </a:lnSpc>
                      </a:pPr>
                      <a:r>
                        <a:rPr sz="1400" b="1" spc="-5">
                          <a:solidFill>
                            <a:srgbClr val="FFFFFF"/>
                          </a:solidFill>
                          <a:latin typeface="Arial"/>
                          <a:cs typeface="Arial"/>
                        </a:rPr>
                        <a:t>name(s)</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090" algn="ctr">
                        <a:lnSpc>
                          <a:spcPts val="1580"/>
                        </a:lnSpc>
                      </a:pPr>
                      <a:r>
                        <a:rPr sz="1400" b="1" spc="-5">
                          <a:solidFill>
                            <a:srgbClr val="FFFFFF"/>
                          </a:solidFill>
                          <a:latin typeface="Arial"/>
                          <a:cs typeface="Arial"/>
                        </a:rPr>
                        <a:t>paper</a:t>
                      </a:r>
                      <a:r>
                        <a:rPr sz="1400" b="1" spc="-35">
                          <a:solidFill>
                            <a:srgbClr val="FFFFFF"/>
                          </a:solidFill>
                          <a:latin typeface="Arial"/>
                          <a:cs typeface="Arial"/>
                        </a:rPr>
                        <a:t> </a:t>
                      </a:r>
                      <a:r>
                        <a:rPr sz="1400" b="1" spc="-5">
                          <a:solidFill>
                            <a:srgbClr val="FFFFFF"/>
                          </a:solidFill>
                          <a:latin typeface="Arial"/>
                          <a:cs typeface="Arial"/>
                        </a:rPr>
                        <a:t>with</a:t>
                      </a:r>
                      <a:r>
                        <a:rPr sz="1400" b="1" spc="-55">
                          <a:solidFill>
                            <a:srgbClr val="FFFFFF"/>
                          </a:solidFill>
                          <a:latin typeface="Arial"/>
                          <a:cs typeface="Arial"/>
                        </a:rPr>
                        <a:t> </a:t>
                      </a:r>
                      <a:r>
                        <a:rPr sz="1400" b="1" spc="-25">
                          <a:solidFill>
                            <a:srgbClr val="FFFFFF"/>
                          </a:solidFill>
                          <a:latin typeface="Arial"/>
                          <a:cs typeface="Arial"/>
                        </a:rPr>
                        <a:t>Year</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725" algn="ctr">
                        <a:lnSpc>
                          <a:spcPts val="1580"/>
                        </a:lnSpc>
                      </a:pPr>
                      <a:r>
                        <a:rPr sz="1400" b="1" spc="-5">
                          <a:solidFill>
                            <a:srgbClr val="FFFFFF"/>
                          </a:solidFill>
                          <a:latin typeface="Arial"/>
                          <a:cs typeface="Arial"/>
                        </a:rPr>
                        <a:t>paper</a:t>
                      </a:r>
                      <a:r>
                        <a:rPr sz="1400" b="1" spc="-35">
                          <a:solidFill>
                            <a:srgbClr val="FFFFFF"/>
                          </a:solidFill>
                          <a:latin typeface="Arial"/>
                          <a:cs typeface="Arial"/>
                        </a:rPr>
                        <a:t> </a:t>
                      </a:r>
                      <a:r>
                        <a:rPr sz="1400" b="1">
                          <a:solidFill>
                            <a:srgbClr val="FFFFFF"/>
                          </a:solidFill>
                          <a:latin typeface="Arial"/>
                          <a:cs typeface="Arial"/>
                        </a:rPr>
                        <a:t>(based</a:t>
                      </a:r>
                      <a:r>
                        <a:rPr sz="1400" b="1" spc="-35">
                          <a:solidFill>
                            <a:srgbClr val="FFFFFF"/>
                          </a:solidFill>
                          <a:latin typeface="Arial"/>
                          <a:cs typeface="Arial"/>
                        </a:rPr>
                        <a:t> </a:t>
                      </a:r>
                      <a:r>
                        <a:rPr sz="1400" b="1" spc="-5">
                          <a:solidFill>
                            <a:srgbClr val="FFFFFF"/>
                          </a:solidFill>
                          <a:latin typeface="Arial"/>
                          <a:cs typeface="Arial"/>
                        </a:rPr>
                        <a:t>on</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725" algn="ctr">
                        <a:lnSpc>
                          <a:spcPts val="1580"/>
                        </a:lnSpc>
                      </a:pPr>
                      <a:endParaRPr sz="1400">
                        <a:latin typeface="Arial"/>
                        <a:cs typeface="Arial"/>
                      </a:endParaRPr>
                    </a:p>
                  </a:txBody>
                  <a:tcPr marL="0" marR="0" marT="0" marB="0">
                    <a:lnL w="9525">
                      <a:solidFill>
                        <a:srgbClr val="FFFFFF"/>
                      </a:solidFill>
                      <a:prstDash val="solid"/>
                    </a:lnL>
                    <a:lnR w="9525">
                      <a:solidFill>
                        <a:srgbClr val="9E9E9E"/>
                      </a:solidFill>
                      <a:prstDash val="solid"/>
                    </a:lnR>
                    <a:solidFill>
                      <a:srgbClr val="0B5394"/>
                    </a:solidFill>
                  </a:tcPr>
                </a:tc>
                <a:extLst>
                  <a:ext uri="{0D108BD9-81ED-4DB2-BD59-A6C34878D82A}">
                    <a16:rowId xmlns:a16="http://schemas.microsoft.com/office/drawing/2014/main" val="10001"/>
                  </a:ext>
                </a:extLst>
              </a:tr>
              <a:tr h="185613">
                <a:tc>
                  <a:txBody>
                    <a:bodyPr/>
                    <a:lstStyle/>
                    <a:p>
                      <a:pPr algn="ctr">
                        <a:lnSpc>
                          <a:spcPct val="100000"/>
                        </a:lnSpc>
                      </a:pPr>
                      <a:endParaRPr sz="1200">
                        <a:latin typeface="Times New Roman"/>
                        <a:cs typeface="Times New Roman"/>
                      </a:endParaRPr>
                    </a:p>
                  </a:txBody>
                  <a:tcPr marL="0" marR="0" marT="0" marB="0">
                    <a:lnL w="9525">
                      <a:solidFill>
                        <a:srgbClr val="9E9E9E"/>
                      </a:solidFill>
                      <a:prstDash val="solid"/>
                    </a:lnL>
                    <a:lnR w="9525">
                      <a:solidFill>
                        <a:srgbClr val="FFFFFF"/>
                      </a:solidFill>
                      <a:prstDash val="solid"/>
                    </a:lnR>
                    <a:solidFill>
                      <a:srgbClr val="0B5394"/>
                    </a:solidFill>
                  </a:tcPr>
                </a:tc>
                <a:tc>
                  <a:txBody>
                    <a:bodyPr/>
                    <a:lstStyle/>
                    <a:p>
                      <a:pPr algn="ct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algn="ct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725" algn="ctr">
                        <a:lnSpc>
                          <a:spcPts val="1580"/>
                        </a:lnSpc>
                      </a:pPr>
                      <a:r>
                        <a:rPr sz="1400" b="1" spc="-15">
                          <a:solidFill>
                            <a:srgbClr val="FFFFFF"/>
                          </a:solidFill>
                          <a:latin typeface="Arial"/>
                          <a:cs typeface="Arial"/>
                        </a:rPr>
                        <a:t>methodology,</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algn="ct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9E9E9E"/>
                      </a:solidFill>
                      <a:prstDash val="solid"/>
                    </a:lnR>
                    <a:solidFill>
                      <a:srgbClr val="0B5394"/>
                    </a:solidFill>
                  </a:tcPr>
                </a:tc>
                <a:extLst>
                  <a:ext uri="{0D108BD9-81ED-4DB2-BD59-A6C34878D82A}">
                    <a16:rowId xmlns:a16="http://schemas.microsoft.com/office/drawing/2014/main" val="10002"/>
                  </a:ext>
                </a:extLst>
              </a:tr>
              <a:tr h="268034">
                <a:tc>
                  <a:txBody>
                    <a:bodyPr/>
                    <a:lstStyle/>
                    <a:p>
                      <a:pPr algn="ctr">
                        <a:lnSpc>
                          <a:spcPct val="100000"/>
                        </a:lnSpc>
                      </a:pPr>
                      <a:endParaRPr sz="1400">
                        <a:latin typeface="Times New Roman"/>
                        <a:cs typeface="Times New Roman"/>
                      </a:endParaRPr>
                    </a:p>
                  </a:txBody>
                  <a:tcPr marL="0" marR="0" marT="0" marB="0">
                    <a:lnL w="9525">
                      <a:solidFill>
                        <a:srgbClr val="9E9E9E"/>
                      </a:solidFill>
                      <a:prstDash val="solid"/>
                    </a:lnL>
                    <a:lnR w="9525">
                      <a:solidFill>
                        <a:srgbClr val="FFFFFF"/>
                      </a:solidFill>
                      <a:prstDash val="solid"/>
                    </a:lnR>
                    <a:lnB w="9525">
                      <a:solidFill>
                        <a:srgbClr val="9E9E9E"/>
                      </a:solidFill>
                      <a:prstDash val="solid"/>
                    </a:lnB>
                    <a:solidFill>
                      <a:srgbClr val="0B5394"/>
                    </a:solidFill>
                  </a:tcPr>
                </a:tc>
                <a:tc>
                  <a:txBody>
                    <a:bodyPr/>
                    <a:lstStyle/>
                    <a:p>
                      <a:pPr algn="ctr">
                        <a:lnSpc>
                          <a:spcPct val="100000"/>
                        </a:lnSpc>
                      </a:pPr>
                      <a:endParaRPr sz="1400">
                        <a:latin typeface="Times New Roman"/>
                        <a:cs typeface="Times New Roman"/>
                      </a:endParaRPr>
                    </a:p>
                  </a:txBody>
                  <a:tcPr marL="0" marR="0" marT="0" marB="0">
                    <a:lnL w="9525">
                      <a:solidFill>
                        <a:srgbClr val="FFFFFF"/>
                      </a:solidFill>
                      <a:prstDash val="solid"/>
                    </a:lnL>
                    <a:lnR w="9525">
                      <a:solidFill>
                        <a:srgbClr val="FFFFFF"/>
                      </a:solidFill>
                      <a:prstDash val="solid"/>
                    </a:lnR>
                    <a:lnB w="9525">
                      <a:solidFill>
                        <a:srgbClr val="9E9E9E"/>
                      </a:solidFill>
                      <a:prstDash val="solid"/>
                    </a:lnB>
                    <a:solidFill>
                      <a:srgbClr val="0B5394"/>
                    </a:solidFill>
                  </a:tcPr>
                </a:tc>
                <a:tc>
                  <a:txBody>
                    <a:bodyPr/>
                    <a:lstStyle/>
                    <a:p>
                      <a:pPr algn="ctr">
                        <a:lnSpc>
                          <a:spcPct val="100000"/>
                        </a:lnSpc>
                      </a:pPr>
                      <a:endParaRPr sz="1400">
                        <a:latin typeface="Times New Roman"/>
                        <a:cs typeface="Times New Roman"/>
                      </a:endParaRPr>
                    </a:p>
                  </a:txBody>
                  <a:tcPr marL="0" marR="0" marT="0" marB="0">
                    <a:lnL w="9525">
                      <a:solidFill>
                        <a:srgbClr val="FFFFFF"/>
                      </a:solidFill>
                      <a:prstDash val="solid"/>
                    </a:lnL>
                    <a:lnR w="9525">
                      <a:solidFill>
                        <a:srgbClr val="FFFFFF"/>
                      </a:solidFill>
                      <a:prstDash val="solid"/>
                    </a:lnR>
                    <a:lnB w="9525">
                      <a:solidFill>
                        <a:srgbClr val="9E9E9E"/>
                      </a:solidFill>
                      <a:prstDash val="solid"/>
                    </a:lnB>
                    <a:solidFill>
                      <a:srgbClr val="0B5394"/>
                    </a:solidFill>
                  </a:tcPr>
                </a:tc>
                <a:tc>
                  <a:txBody>
                    <a:bodyPr/>
                    <a:lstStyle/>
                    <a:p>
                      <a:pPr marL="85725" algn="ctr">
                        <a:lnSpc>
                          <a:spcPts val="1605"/>
                        </a:lnSpc>
                      </a:pPr>
                      <a:r>
                        <a:rPr sz="1400" b="1">
                          <a:solidFill>
                            <a:srgbClr val="FFFFFF"/>
                          </a:solidFill>
                          <a:latin typeface="Arial"/>
                          <a:cs typeface="Arial"/>
                        </a:rPr>
                        <a:t>technology)</a:t>
                      </a:r>
                      <a:endParaRPr sz="1400">
                        <a:latin typeface="Arial"/>
                        <a:cs typeface="Arial"/>
                      </a:endParaRPr>
                    </a:p>
                  </a:txBody>
                  <a:tcPr marL="0" marR="0" marT="0" marB="0">
                    <a:lnL w="9525">
                      <a:solidFill>
                        <a:srgbClr val="FFFFFF"/>
                      </a:solidFill>
                      <a:prstDash val="solid"/>
                    </a:lnL>
                    <a:lnR w="9525">
                      <a:solidFill>
                        <a:srgbClr val="FFFFFF"/>
                      </a:solidFill>
                      <a:prstDash val="solid"/>
                    </a:lnR>
                    <a:lnB w="9525">
                      <a:solidFill>
                        <a:srgbClr val="9E9E9E"/>
                      </a:solidFill>
                      <a:prstDash val="solid"/>
                    </a:lnB>
                    <a:solidFill>
                      <a:srgbClr val="0B5394"/>
                    </a:solidFill>
                  </a:tcPr>
                </a:tc>
                <a:tc>
                  <a:txBody>
                    <a:bodyPr/>
                    <a:lstStyle/>
                    <a:p>
                      <a:pPr algn="ctr">
                        <a:lnSpc>
                          <a:spcPct val="100000"/>
                        </a:lnSpc>
                      </a:pPr>
                      <a:endParaRPr sz="1400">
                        <a:latin typeface="Times New Roman"/>
                        <a:cs typeface="Times New Roman"/>
                      </a:endParaRPr>
                    </a:p>
                  </a:txBody>
                  <a:tcPr marL="0" marR="0" marT="0" marB="0">
                    <a:lnL w="9525">
                      <a:solidFill>
                        <a:srgbClr val="FFFFFF"/>
                      </a:solidFill>
                      <a:prstDash val="solid"/>
                    </a:lnL>
                    <a:lnR w="9525">
                      <a:solidFill>
                        <a:srgbClr val="9E9E9E"/>
                      </a:solidFill>
                      <a:prstDash val="solid"/>
                    </a:lnR>
                    <a:lnB w="9525">
                      <a:solidFill>
                        <a:srgbClr val="9E9E9E"/>
                      </a:solidFill>
                      <a:prstDash val="solid"/>
                    </a:lnB>
                    <a:solidFill>
                      <a:srgbClr val="0B5394"/>
                    </a:solidFill>
                  </a:tcPr>
                </a:tc>
                <a:extLst>
                  <a:ext uri="{0D108BD9-81ED-4DB2-BD59-A6C34878D82A}">
                    <a16:rowId xmlns:a16="http://schemas.microsoft.com/office/drawing/2014/main" val="10003"/>
                  </a:ext>
                </a:extLst>
              </a:tr>
              <a:tr h="1394866">
                <a:tc>
                  <a:txBody>
                    <a:bodyPr/>
                    <a:lstStyle/>
                    <a:p>
                      <a:pPr marL="85725" algn="ctr">
                        <a:lnSpc>
                          <a:spcPct val="100000"/>
                        </a:lnSpc>
                        <a:spcBef>
                          <a:spcPts val="350"/>
                        </a:spcBef>
                      </a:pPr>
                      <a:r>
                        <a:rPr lang="en-IN" sz="1400">
                          <a:latin typeface="Times New Roman"/>
                          <a:cs typeface="Times New Roman"/>
                        </a:rPr>
                        <a:t>3</a:t>
                      </a:r>
                      <a:endParaRPr sz="1400">
                        <a:latin typeface="Times New Roman"/>
                        <a:cs typeface="Times New Roman"/>
                      </a:endParaRPr>
                    </a:p>
                  </a:txBody>
                  <a:tcPr marL="0" marR="0" marT="44450" marB="0">
                    <a:lnL w="9525">
                      <a:solidFill>
                        <a:srgbClr val="9E9E9E"/>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algn="ctr"/>
                      <a:r>
                        <a:rPr lang="en-US">
                          <a:latin typeface="Times New Roman"/>
                          <a:cs typeface="Times New Roman"/>
                        </a:rPr>
                        <a:t>H. Yu et al</a:t>
                      </a:r>
                      <a:endParaRPr lang="en-IN">
                        <a:latin typeface="Times New Roman"/>
                        <a:cs typeface="Times New Roman"/>
                      </a:endParaRPr>
                    </a:p>
                  </a:txBody>
                  <a:tcPr marL="0" marR="0" marT="64769" marB="0">
                    <a:lnL w="9525">
                      <a:solidFill>
                        <a:srgbClr val="FFFFFF"/>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Times New Roman"/>
                          <a:cs typeface="Times New Roman"/>
                        </a:rPr>
                        <a:t>Corn Leaf Diseases Diagnosis Based on K-Means Clustering and Deep Learning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Times New Roman"/>
                          <a:cs typeface="Times New Roman"/>
                        </a:rPr>
                        <a:t>(IEEE Access 2021)</a:t>
                      </a:r>
                      <a:endParaRPr lang="en-IN">
                        <a:latin typeface="Times New Roman"/>
                        <a:cs typeface="Times New Roman"/>
                      </a:endParaRPr>
                    </a:p>
                  </a:txBody>
                  <a:tcPr marL="0" marR="0" marT="64769" marB="0">
                    <a:lnL w="9525">
                      <a:solidFill>
                        <a:srgbClr val="FFFFFF"/>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algn="ctr"/>
                      <a:r>
                        <a:rPr lang="en-US">
                          <a:latin typeface="Times New Roman"/>
                          <a:cs typeface="Times New Roman"/>
                        </a:rPr>
                        <a:t>To identify three diseases, They used K-means technique to cluster sample photos and then feed them into the enhanced deep learning model.</a:t>
                      </a:r>
                      <a:endParaRPr lang="en-IN">
                        <a:latin typeface="Times New Roman"/>
                        <a:cs typeface="Times New Roman"/>
                      </a:endParaRPr>
                    </a:p>
                  </a:txBody>
                  <a:tcPr marL="0" marR="0" marT="64769" marB="0">
                    <a:lnL w="9525">
                      <a:solidFill>
                        <a:srgbClr val="FFFFFF"/>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algn="ctr"/>
                      <a:r>
                        <a:rPr lang="en-IN">
                          <a:latin typeface="Times New Roman"/>
                          <a:cs typeface="Times New Roman"/>
                        </a:rPr>
                        <a:t>Used</a:t>
                      </a:r>
                      <a:r>
                        <a:rPr lang="en-IN" baseline="0">
                          <a:latin typeface="Times New Roman"/>
                          <a:cs typeface="Times New Roman"/>
                        </a:rPr>
                        <a:t> brute force for finding optimal K value which is time taking</a:t>
                      </a:r>
                      <a:endParaRPr lang="en-IN">
                        <a:latin typeface="Times New Roman"/>
                        <a:cs typeface="Times New Roman"/>
                      </a:endParaRPr>
                    </a:p>
                  </a:txBody>
                  <a:tcPr marL="0" marR="0" marT="64769" marB="0">
                    <a:lnL w="9525">
                      <a:solidFill>
                        <a:srgbClr val="FFFFFF"/>
                      </a:solidFill>
                      <a:prstDash val="solid"/>
                    </a:lnL>
                    <a:lnR w="9525" cap="flat" cmpd="sng" algn="ctr">
                      <a:solidFill>
                        <a:srgbClr val="9E9E9E"/>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57185292"/>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 name="Slide Number"/>
          <p:cNvSpPr txBox="1">
            <a:spLocks noGrp="1"/>
          </p:cNvSpPr>
          <p:nvPr>
            <p:ph type="sldNum" sz="quarter" idx="2"/>
          </p:nvPr>
        </p:nvSpPr>
        <p:spPr>
          <a:xfrm>
            <a:off x="8407576" y="381000"/>
            <a:ext cx="203024"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157" name="Motivation"/>
          <p:cNvSpPr txBox="1">
            <a:spLocks noGrp="1"/>
          </p:cNvSpPr>
          <p:nvPr>
            <p:ph type="title"/>
          </p:nvPr>
        </p:nvSpPr>
        <p:spPr>
          <a:xfrm>
            <a:off x="1143000" y="484950"/>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sz="3200"/>
              <a:t>Literature Survey</a:t>
            </a:r>
            <a:endParaRPr sz="3200"/>
          </a:p>
        </p:txBody>
      </p:sp>
      <p:graphicFrame>
        <p:nvGraphicFramePr>
          <p:cNvPr id="7" name="object 4"/>
          <p:cNvGraphicFramePr>
            <a:graphicFrameLocks noGrp="1"/>
          </p:cNvGraphicFramePr>
          <p:nvPr>
            <p:extLst>
              <p:ext uri="{D42A27DB-BD31-4B8C-83A1-F6EECF244321}">
                <p14:modId xmlns:p14="http://schemas.microsoft.com/office/powerpoint/2010/main" val="774685092"/>
              </p:ext>
            </p:extLst>
          </p:nvPr>
        </p:nvGraphicFramePr>
        <p:xfrm>
          <a:off x="801458" y="1476674"/>
          <a:ext cx="7729593" cy="4338368"/>
        </p:xfrm>
        <a:graphic>
          <a:graphicData uri="http://schemas.openxmlformats.org/drawingml/2006/table">
            <a:tbl>
              <a:tblPr firstRow="1" bandRow="1">
                <a:tableStyleId>{2D5ABB26-0587-4C30-8999-92F81FD0307C}</a:tableStyleId>
              </a:tblPr>
              <a:tblGrid>
                <a:gridCol w="489706">
                  <a:extLst>
                    <a:ext uri="{9D8B030D-6E8A-4147-A177-3AD203B41FA5}">
                      <a16:colId xmlns:a16="http://schemas.microsoft.com/office/drawing/2014/main" val="20000"/>
                    </a:ext>
                  </a:extLst>
                </a:gridCol>
                <a:gridCol w="1392702">
                  <a:extLst>
                    <a:ext uri="{9D8B030D-6E8A-4147-A177-3AD203B41FA5}">
                      <a16:colId xmlns:a16="http://schemas.microsoft.com/office/drawing/2014/main" val="20001"/>
                    </a:ext>
                  </a:extLst>
                </a:gridCol>
                <a:gridCol w="1562093">
                  <a:extLst>
                    <a:ext uri="{9D8B030D-6E8A-4147-A177-3AD203B41FA5}">
                      <a16:colId xmlns:a16="http://schemas.microsoft.com/office/drawing/2014/main" val="20002"/>
                    </a:ext>
                  </a:extLst>
                </a:gridCol>
                <a:gridCol w="2317217">
                  <a:extLst>
                    <a:ext uri="{9D8B030D-6E8A-4147-A177-3AD203B41FA5}">
                      <a16:colId xmlns:a16="http://schemas.microsoft.com/office/drawing/2014/main" val="20003"/>
                    </a:ext>
                  </a:extLst>
                </a:gridCol>
                <a:gridCol w="1967875">
                  <a:extLst>
                    <a:ext uri="{9D8B030D-6E8A-4147-A177-3AD203B41FA5}">
                      <a16:colId xmlns:a16="http://schemas.microsoft.com/office/drawing/2014/main" val="20004"/>
                    </a:ext>
                  </a:extLst>
                </a:gridCol>
              </a:tblGrid>
              <a:tr h="262250">
                <a:tc>
                  <a:txBody>
                    <a:bodyPr/>
                    <a:lstStyle/>
                    <a:p>
                      <a:pPr marL="85725" algn="ctr">
                        <a:lnSpc>
                          <a:spcPts val="1655"/>
                        </a:lnSpc>
                        <a:spcBef>
                          <a:spcPts val="620"/>
                        </a:spcBef>
                      </a:pPr>
                      <a:r>
                        <a:rPr sz="1400" b="1" spc="-5">
                          <a:solidFill>
                            <a:srgbClr val="FFFFFF"/>
                          </a:solidFill>
                          <a:latin typeface="Arial"/>
                          <a:cs typeface="Arial"/>
                        </a:rPr>
                        <a:t>S.</a:t>
                      </a:r>
                      <a:endParaRPr sz="1400">
                        <a:latin typeface="Arial"/>
                        <a:cs typeface="Arial"/>
                      </a:endParaRPr>
                    </a:p>
                  </a:txBody>
                  <a:tcPr marL="0" marR="0" marT="78740" marB="0">
                    <a:lnL w="9525">
                      <a:solidFill>
                        <a:srgbClr val="9E9E9E"/>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090" algn="ctr">
                        <a:lnSpc>
                          <a:spcPts val="1655"/>
                        </a:lnSpc>
                        <a:spcBef>
                          <a:spcPts val="620"/>
                        </a:spcBef>
                      </a:pPr>
                      <a:r>
                        <a:rPr sz="1400" b="1" spc="-5">
                          <a:solidFill>
                            <a:srgbClr val="FFFFFF"/>
                          </a:solidFill>
                          <a:latin typeface="Arial"/>
                          <a:cs typeface="Arial"/>
                        </a:rPr>
                        <a:t>Authors</a:t>
                      </a:r>
                      <a:endParaRPr sz="1400">
                        <a:latin typeface="Arial"/>
                        <a:cs typeface="Arial"/>
                      </a:endParaRPr>
                    </a:p>
                  </a:txBody>
                  <a:tcPr marL="0" marR="0" marT="78740" marB="0">
                    <a:lnL w="9525">
                      <a:solidFill>
                        <a:srgbClr val="FFFFFF"/>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090" algn="ctr">
                        <a:lnSpc>
                          <a:spcPts val="1655"/>
                        </a:lnSpc>
                        <a:spcBef>
                          <a:spcPts val="620"/>
                        </a:spcBef>
                      </a:pPr>
                      <a:r>
                        <a:rPr sz="1400" b="1" spc="-5">
                          <a:solidFill>
                            <a:srgbClr val="FFFFFF"/>
                          </a:solidFill>
                          <a:latin typeface="Arial"/>
                          <a:cs typeface="Arial"/>
                        </a:rPr>
                        <a:t>Full</a:t>
                      </a:r>
                      <a:r>
                        <a:rPr sz="1400" b="1" spc="-30">
                          <a:solidFill>
                            <a:srgbClr val="FFFFFF"/>
                          </a:solidFill>
                          <a:latin typeface="Arial"/>
                          <a:cs typeface="Arial"/>
                        </a:rPr>
                        <a:t> </a:t>
                      </a:r>
                      <a:r>
                        <a:rPr sz="1400" b="1">
                          <a:solidFill>
                            <a:srgbClr val="FFFFFF"/>
                          </a:solidFill>
                          <a:latin typeface="Arial"/>
                          <a:cs typeface="Arial"/>
                        </a:rPr>
                        <a:t>title</a:t>
                      </a:r>
                      <a:r>
                        <a:rPr sz="1400" b="1" spc="-25">
                          <a:solidFill>
                            <a:srgbClr val="FFFFFF"/>
                          </a:solidFill>
                          <a:latin typeface="Arial"/>
                          <a:cs typeface="Arial"/>
                        </a:rPr>
                        <a:t> </a:t>
                      </a:r>
                      <a:r>
                        <a:rPr sz="1400" b="1" spc="-5">
                          <a:solidFill>
                            <a:srgbClr val="FFFFFF"/>
                          </a:solidFill>
                          <a:latin typeface="Arial"/>
                          <a:cs typeface="Arial"/>
                        </a:rPr>
                        <a:t>of</a:t>
                      </a:r>
                      <a:r>
                        <a:rPr sz="1400" b="1" spc="-25">
                          <a:solidFill>
                            <a:srgbClr val="FFFFFF"/>
                          </a:solidFill>
                          <a:latin typeface="Arial"/>
                          <a:cs typeface="Arial"/>
                        </a:rPr>
                        <a:t> </a:t>
                      </a:r>
                      <a:r>
                        <a:rPr sz="1400" b="1">
                          <a:solidFill>
                            <a:srgbClr val="FFFFFF"/>
                          </a:solidFill>
                          <a:latin typeface="Arial"/>
                          <a:cs typeface="Arial"/>
                        </a:rPr>
                        <a:t>the</a:t>
                      </a:r>
                      <a:endParaRPr sz="1400">
                        <a:latin typeface="Arial"/>
                        <a:cs typeface="Arial"/>
                      </a:endParaRPr>
                    </a:p>
                  </a:txBody>
                  <a:tcPr marL="0" marR="0" marT="78740" marB="0">
                    <a:lnL w="9525">
                      <a:solidFill>
                        <a:srgbClr val="FFFFFF"/>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725" algn="ctr">
                        <a:lnSpc>
                          <a:spcPts val="1655"/>
                        </a:lnSpc>
                        <a:spcBef>
                          <a:spcPts val="620"/>
                        </a:spcBef>
                      </a:pPr>
                      <a:r>
                        <a:rPr sz="1400" b="1" spc="-5">
                          <a:solidFill>
                            <a:srgbClr val="FFFFFF"/>
                          </a:solidFill>
                          <a:latin typeface="Arial"/>
                          <a:cs typeface="Arial"/>
                        </a:rPr>
                        <a:t>Inference</a:t>
                      </a:r>
                      <a:r>
                        <a:rPr sz="1400" b="1" spc="-35">
                          <a:solidFill>
                            <a:srgbClr val="FFFFFF"/>
                          </a:solidFill>
                          <a:latin typeface="Arial"/>
                          <a:cs typeface="Arial"/>
                        </a:rPr>
                        <a:t> </a:t>
                      </a:r>
                      <a:r>
                        <a:rPr sz="1400" b="1">
                          <a:solidFill>
                            <a:srgbClr val="FFFFFF"/>
                          </a:solidFill>
                          <a:latin typeface="Arial"/>
                          <a:cs typeface="Arial"/>
                        </a:rPr>
                        <a:t>from</a:t>
                      </a:r>
                      <a:r>
                        <a:rPr sz="1400" b="1" spc="-35">
                          <a:solidFill>
                            <a:srgbClr val="FFFFFF"/>
                          </a:solidFill>
                          <a:latin typeface="Arial"/>
                          <a:cs typeface="Arial"/>
                        </a:rPr>
                        <a:t> </a:t>
                      </a:r>
                      <a:r>
                        <a:rPr sz="1400" b="1">
                          <a:solidFill>
                            <a:srgbClr val="FFFFFF"/>
                          </a:solidFill>
                          <a:latin typeface="Arial"/>
                          <a:cs typeface="Arial"/>
                        </a:rPr>
                        <a:t>the</a:t>
                      </a:r>
                      <a:endParaRPr sz="1400">
                        <a:latin typeface="Arial"/>
                        <a:cs typeface="Arial"/>
                      </a:endParaRPr>
                    </a:p>
                  </a:txBody>
                  <a:tcPr marL="0" marR="0" marT="78740" marB="0">
                    <a:lnL w="9525">
                      <a:solidFill>
                        <a:srgbClr val="FFFFFF"/>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725" algn="ctr">
                        <a:lnSpc>
                          <a:spcPts val="1655"/>
                        </a:lnSpc>
                        <a:spcBef>
                          <a:spcPts val="620"/>
                        </a:spcBef>
                      </a:pPr>
                      <a:r>
                        <a:rPr sz="1400" b="1" spc="-5">
                          <a:solidFill>
                            <a:srgbClr val="FFFFFF"/>
                          </a:solidFill>
                          <a:latin typeface="Arial"/>
                          <a:cs typeface="Arial"/>
                        </a:rPr>
                        <a:t>Open</a:t>
                      </a:r>
                      <a:r>
                        <a:rPr sz="1400" b="1" spc="-35">
                          <a:solidFill>
                            <a:srgbClr val="FFFFFF"/>
                          </a:solidFill>
                          <a:latin typeface="Arial"/>
                          <a:cs typeface="Arial"/>
                        </a:rPr>
                        <a:t> </a:t>
                      </a:r>
                      <a:r>
                        <a:rPr sz="1400" b="1" spc="-5">
                          <a:solidFill>
                            <a:srgbClr val="FFFFFF"/>
                          </a:solidFill>
                          <a:latin typeface="Arial"/>
                          <a:cs typeface="Arial"/>
                        </a:rPr>
                        <a:t>Problem</a:t>
                      </a:r>
                      <a:r>
                        <a:rPr sz="1400" b="1" spc="-35">
                          <a:solidFill>
                            <a:srgbClr val="FFFFFF"/>
                          </a:solidFill>
                          <a:latin typeface="Arial"/>
                          <a:cs typeface="Arial"/>
                        </a:rPr>
                        <a:t> </a:t>
                      </a:r>
                      <a:r>
                        <a:rPr sz="1400" b="1">
                          <a:solidFill>
                            <a:srgbClr val="FFFFFF"/>
                          </a:solidFill>
                          <a:latin typeface="Arial"/>
                          <a:cs typeface="Arial"/>
                        </a:rPr>
                        <a:t>(for</a:t>
                      </a:r>
                      <a:endParaRPr sz="1400">
                        <a:latin typeface="Arial"/>
                        <a:cs typeface="Arial"/>
                      </a:endParaRPr>
                    </a:p>
                  </a:txBody>
                  <a:tcPr marL="0" marR="0" marT="78740" marB="0">
                    <a:lnL w="9525">
                      <a:solidFill>
                        <a:srgbClr val="FFFFFF"/>
                      </a:solidFill>
                      <a:prstDash val="solid"/>
                    </a:lnL>
                    <a:lnR w="9525">
                      <a:solidFill>
                        <a:srgbClr val="9E9E9E"/>
                      </a:solidFill>
                      <a:prstDash val="solid"/>
                    </a:lnR>
                    <a:lnT w="9525">
                      <a:solidFill>
                        <a:srgbClr val="9E9E9E"/>
                      </a:solidFill>
                      <a:prstDash val="solid"/>
                    </a:lnT>
                    <a:solidFill>
                      <a:srgbClr val="0B5394"/>
                    </a:solidFill>
                  </a:tcPr>
                </a:tc>
                <a:extLst>
                  <a:ext uri="{0D108BD9-81ED-4DB2-BD59-A6C34878D82A}">
                    <a16:rowId xmlns:a16="http://schemas.microsoft.com/office/drawing/2014/main" val="10000"/>
                  </a:ext>
                </a:extLst>
              </a:tr>
              <a:tr h="185613">
                <a:tc>
                  <a:txBody>
                    <a:bodyPr/>
                    <a:lstStyle/>
                    <a:p>
                      <a:pPr marL="85725" algn="ctr">
                        <a:lnSpc>
                          <a:spcPts val="1580"/>
                        </a:lnSpc>
                      </a:pPr>
                      <a:r>
                        <a:rPr sz="1400" b="1" spc="-5">
                          <a:solidFill>
                            <a:srgbClr val="FFFFFF"/>
                          </a:solidFill>
                          <a:latin typeface="Arial"/>
                          <a:cs typeface="Arial"/>
                        </a:rPr>
                        <a:t>NO</a:t>
                      </a:r>
                      <a:endParaRPr sz="1400">
                        <a:latin typeface="Arial"/>
                        <a:cs typeface="Arial"/>
                      </a:endParaRPr>
                    </a:p>
                  </a:txBody>
                  <a:tcPr marL="0" marR="0" marT="0" marB="0">
                    <a:lnL w="9525">
                      <a:solidFill>
                        <a:srgbClr val="9E9E9E"/>
                      </a:solidFill>
                      <a:prstDash val="solid"/>
                    </a:lnL>
                    <a:lnR w="9525">
                      <a:solidFill>
                        <a:srgbClr val="FFFFFF"/>
                      </a:solidFill>
                      <a:prstDash val="solid"/>
                    </a:lnR>
                    <a:solidFill>
                      <a:srgbClr val="0B5394"/>
                    </a:solidFill>
                  </a:tcPr>
                </a:tc>
                <a:tc>
                  <a:txBody>
                    <a:bodyPr/>
                    <a:lstStyle/>
                    <a:p>
                      <a:pPr marL="85090" algn="ctr">
                        <a:lnSpc>
                          <a:spcPts val="1580"/>
                        </a:lnSpc>
                      </a:pPr>
                      <a:r>
                        <a:rPr sz="1400" b="1" spc="-5">
                          <a:solidFill>
                            <a:srgbClr val="FFFFFF"/>
                          </a:solidFill>
                          <a:latin typeface="Arial"/>
                          <a:cs typeface="Arial"/>
                        </a:rPr>
                        <a:t>name(s)</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090" algn="ctr">
                        <a:lnSpc>
                          <a:spcPts val="1580"/>
                        </a:lnSpc>
                      </a:pPr>
                      <a:r>
                        <a:rPr sz="1400" b="1" spc="-5">
                          <a:solidFill>
                            <a:srgbClr val="FFFFFF"/>
                          </a:solidFill>
                          <a:latin typeface="Arial"/>
                          <a:cs typeface="Arial"/>
                        </a:rPr>
                        <a:t>paper</a:t>
                      </a:r>
                      <a:r>
                        <a:rPr sz="1400" b="1" spc="-35">
                          <a:solidFill>
                            <a:srgbClr val="FFFFFF"/>
                          </a:solidFill>
                          <a:latin typeface="Arial"/>
                          <a:cs typeface="Arial"/>
                        </a:rPr>
                        <a:t> </a:t>
                      </a:r>
                      <a:r>
                        <a:rPr sz="1400" b="1" spc="-5">
                          <a:solidFill>
                            <a:srgbClr val="FFFFFF"/>
                          </a:solidFill>
                          <a:latin typeface="Arial"/>
                          <a:cs typeface="Arial"/>
                        </a:rPr>
                        <a:t>with</a:t>
                      </a:r>
                      <a:r>
                        <a:rPr sz="1400" b="1" spc="-55">
                          <a:solidFill>
                            <a:srgbClr val="FFFFFF"/>
                          </a:solidFill>
                          <a:latin typeface="Arial"/>
                          <a:cs typeface="Arial"/>
                        </a:rPr>
                        <a:t> </a:t>
                      </a:r>
                      <a:r>
                        <a:rPr sz="1400" b="1" spc="-25">
                          <a:solidFill>
                            <a:srgbClr val="FFFFFF"/>
                          </a:solidFill>
                          <a:latin typeface="Arial"/>
                          <a:cs typeface="Arial"/>
                        </a:rPr>
                        <a:t>Year</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725" algn="ctr">
                        <a:lnSpc>
                          <a:spcPts val="1580"/>
                        </a:lnSpc>
                      </a:pPr>
                      <a:r>
                        <a:rPr sz="1400" b="1" spc="-5">
                          <a:solidFill>
                            <a:srgbClr val="FFFFFF"/>
                          </a:solidFill>
                          <a:latin typeface="Arial"/>
                          <a:cs typeface="Arial"/>
                        </a:rPr>
                        <a:t>paper</a:t>
                      </a:r>
                      <a:r>
                        <a:rPr sz="1400" b="1" spc="-35">
                          <a:solidFill>
                            <a:srgbClr val="FFFFFF"/>
                          </a:solidFill>
                          <a:latin typeface="Arial"/>
                          <a:cs typeface="Arial"/>
                        </a:rPr>
                        <a:t> </a:t>
                      </a:r>
                      <a:r>
                        <a:rPr sz="1400" b="1">
                          <a:solidFill>
                            <a:srgbClr val="FFFFFF"/>
                          </a:solidFill>
                          <a:latin typeface="Arial"/>
                          <a:cs typeface="Arial"/>
                        </a:rPr>
                        <a:t>(based</a:t>
                      </a:r>
                      <a:r>
                        <a:rPr sz="1400" b="1" spc="-35">
                          <a:solidFill>
                            <a:srgbClr val="FFFFFF"/>
                          </a:solidFill>
                          <a:latin typeface="Arial"/>
                          <a:cs typeface="Arial"/>
                        </a:rPr>
                        <a:t> </a:t>
                      </a:r>
                      <a:r>
                        <a:rPr sz="1400" b="1" spc="-5">
                          <a:solidFill>
                            <a:srgbClr val="FFFFFF"/>
                          </a:solidFill>
                          <a:latin typeface="Arial"/>
                          <a:cs typeface="Arial"/>
                        </a:rPr>
                        <a:t>on</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725" algn="ctr">
                        <a:lnSpc>
                          <a:spcPts val="1580"/>
                        </a:lnSpc>
                      </a:pPr>
                      <a:r>
                        <a:rPr sz="1400" b="1" spc="-5">
                          <a:solidFill>
                            <a:srgbClr val="FFFFFF"/>
                          </a:solidFill>
                          <a:latin typeface="Arial"/>
                          <a:cs typeface="Arial"/>
                        </a:rPr>
                        <a:t>your</a:t>
                      </a:r>
                      <a:r>
                        <a:rPr sz="1400" b="1" spc="-35">
                          <a:solidFill>
                            <a:srgbClr val="FFFFFF"/>
                          </a:solidFill>
                          <a:latin typeface="Arial"/>
                          <a:cs typeface="Arial"/>
                        </a:rPr>
                        <a:t> </a:t>
                      </a:r>
                      <a:r>
                        <a:rPr sz="1400" b="1" spc="-5">
                          <a:solidFill>
                            <a:srgbClr val="FFFFFF"/>
                          </a:solidFill>
                          <a:latin typeface="Arial"/>
                          <a:cs typeface="Arial"/>
                        </a:rPr>
                        <a:t>proposed</a:t>
                      </a:r>
                      <a:r>
                        <a:rPr sz="1400" b="1" spc="-35">
                          <a:solidFill>
                            <a:srgbClr val="FFFFFF"/>
                          </a:solidFill>
                          <a:latin typeface="Arial"/>
                          <a:cs typeface="Arial"/>
                        </a:rPr>
                        <a:t> </a:t>
                      </a:r>
                      <a:r>
                        <a:rPr sz="1400" b="1" spc="-5">
                          <a:solidFill>
                            <a:srgbClr val="FFFFFF"/>
                          </a:solidFill>
                          <a:latin typeface="Arial"/>
                          <a:cs typeface="Arial"/>
                        </a:rPr>
                        <a:t>work)</a:t>
                      </a:r>
                      <a:endParaRPr sz="1400">
                        <a:latin typeface="Arial"/>
                        <a:cs typeface="Arial"/>
                      </a:endParaRPr>
                    </a:p>
                  </a:txBody>
                  <a:tcPr marL="0" marR="0" marT="0" marB="0">
                    <a:lnL w="9525">
                      <a:solidFill>
                        <a:srgbClr val="FFFFFF"/>
                      </a:solidFill>
                      <a:prstDash val="solid"/>
                    </a:lnL>
                    <a:lnR w="9525">
                      <a:solidFill>
                        <a:srgbClr val="9E9E9E"/>
                      </a:solidFill>
                      <a:prstDash val="solid"/>
                    </a:lnR>
                    <a:solidFill>
                      <a:srgbClr val="0B5394"/>
                    </a:solidFill>
                  </a:tcPr>
                </a:tc>
                <a:extLst>
                  <a:ext uri="{0D108BD9-81ED-4DB2-BD59-A6C34878D82A}">
                    <a16:rowId xmlns:a16="http://schemas.microsoft.com/office/drawing/2014/main" val="10001"/>
                  </a:ext>
                </a:extLst>
              </a:tr>
              <a:tr h="185613">
                <a:tc>
                  <a:txBody>
                    <a:bodyPr/>
                    <a:lstStyle/>
                    <a:p>
                      <a:pPr algn="ctr">
                        <a:lnSpc>
                          <a:spcPct val="100000"/>
                        </a:lnSpc>
                      </a:pPr>
                      <a:endParaRPr sz="1200">
                        <a:latin typeface="Times New Roman"/>
                        <a:cs typeface="Times New Roman"/>
                      </a:endParaRPr>
                    </a:p>
                  </a:txBody>
                  <a:tcPr marL="0" marR="0" marT="0" marB="0">
                    <a:lnL w="9525">
                      <a:solidFill>
                        <a:srgbClr val="9E9E9E"/>
                      </a:solidFill>
                      <a:prstDash val="solid"/>
                    </a:lnL>
                    <a:lnR w="9525">
                      <a:solidFill>
                        <a:srgbClr val="FFFFFF"/>
                      </a:solidFill>
                      <a:prstDash val="solid"/>
                    </a:lnR>
                    <a:solidFill>
                      <a:srgbClr val="0B5394"/>
                    </a:solidFill>
                  </a:tcPr>
                </a:tc>
                <a:tc>
                  <a:txBody>
                    <a:bodyPr/>
                    <a:lstStyle/>
                    <a:p>
                      <a:pPr algn="ct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algn="ct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725" algn="ctr">
                        <a:lnSpc>
                          <a:spcPts val="1580"/>
                        </a:lnSpc>
                      </a:pPr>
                      <a:r>
                        <a:rPr sz="1400" b="1" spc="-15">
                          <a:solidFill>
                            <a:srgbClr val="FFFFFF"/>
                          </a:solidFill>
                          <a:latin typeface="Arial"/>
                          <a:cs typeface="Arial"/>
                        </a:rPr>
                        <a:t>methodology,</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algn="ct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9E9E9E"/>
                      </a:solidFill>
                      <a:prstDash val="solid"/>
                    </a:lnR>
                    <a:solidFill>
                      <a:srgbClr val="0B5394"/>
                    </a:solidFill>
                  </a:tcPr>
                </a:tc>
                <a:extLst>
                  <a:ext uri="{0D108BD9-81ED-4DB2-BD59-A6C34878D82A}">
                    <a16:rowId xmlns:a16="http://schemas.microsoft.com/office/drawing/2014/main" val="10002"/>
                  </a:ext>
                </a:extLst>
              </a:tr>
              <a:tr h="268034">
                <a:tc>
                  <a:txBody>
                    <a:bodyPr/>
                    <a:lstStyle/>
                    <a:p>
                      <a:pPr algn="ctr">
                        <a:lnSpc>
                          <a:spcPct val="100000"/>
                        </a:lnSpc>
                      </a:pPr>
                      <a:endParaRPr sz="1400">
                        <a:latin typeface="Times New Roman"/>
                        <a:cs typeface="Times New Roman"/>
                      </a:endParaRPr>
                    </a:p>
                  </a:txBody>
                  <a:tcPr marL="0" marR="0" marT="0" marB="0">
                    <a:lnL w="9525">
                      <a:solidFill>
                        <a:srgbClr val="9E9E9E"/>
                      </a:solidFill>
                      <a:prstDash val="solid"/>
                    </a:lnL>
                    <a:lnR w="9525">
                      <a:solidFill>
                        <a:srgbClr val="FFFFFF"/>
                      </a:solidFill>
                      <a:prstDash val="solid"/>
                    </a:lnR>
                    <a:lnB w="9525">
                      <a:solidFill>
                        <a:srgbClr val="9E9E9E"/>
                      </a:solidFill>
                      <a:prstDash val="solid"/>
                    </a:lnB>
                    <a:solidFill>
                      <a:srgbClr val="0B5394"/>
                    </a:solidFill>
                  </a:tcPr>
                </a:tc>
                <a:tc>
                  <a:txBody>
                    <a:bodyPr/>
                    <a:lstStyle/>
                    <a:p>
                      <a:pPr algn="ctr">
                        <a:lnSpc>
                          <a:spcPct val="100000"/>
                        </a:lnSpc>
                      </a:pPr>
                      <a:endParaRPr sz="1400">
                        <a:latin typeface="Times New Roman"/>
                        <a:cs typeface="Times New Roman"/>
                      </a:endParaRPr>
                    </a:p>
                  </a:txBody>
                  <a:tcPr marL="0" marR="0" marT="0" marB="0">
                    <a:lnL w="9525">
                      <a:solidFill>
                        <a:srgbClr val="FFFFFF"/>
                      </a:solidFill>
                      <a:prstDash val="solid"/>
                    </a:lnL>
                    <a:lnR w="9525">
                      <a:solidFill>
                        <a:srgbClr val="FFFFFF"/>
                      </a:solidFill>
                      <a:prstDash val="solid"/>
                    </a:lnR>
                    <a:lnB w="9525">
                      <a:solidFill>
                        <a:srgbClr val="9E9E9E"/>
                      </a:solidFill>
                      <a:prstDash val="solid"/>
                    </a:lnB>
                    <a:solidFill>
                      <a:srgbClr val="0B5394"/>
                    </a:solidFill>
                  </a:tcPr>
                </a:tc>
                <a:tc>
                  <a:txBody>
                    <a:bodyPr/>
                    <a:lstStyle/>
                    <a:p>
                      <a:pPr algn="ctr">
                        <a:lnSpc>
                          <a:spcPct val="100000"/>
                        </a:lnSpc>
                      </a:pPr>
                      <a:endParaRPr sz="1400">
                        <a:latin typeface="Times New Roman"/>
                        <a:cs typeface="Times New Roman"/>
                      </a:endParaRPr>
                    </a:p>
                  </a:txBody>
                  <a:tcPr marL="0" marR="0" marT="0" marB="0">
                    <a:lnL w="9525">
                      <a:solidFill>
                        <a:srgbClr val="FFFFFF"/>
                      </a:solidFill>
                      <a:prstDash val="solid"/>
                    </a:lnL>
                    <a:lnR w="9525">
                      <a:solidFill>
                        <a:srgbClr val="FFFFFF"/>
                      </a:solidFill>
                      <a:prstDash val="solid"/>
                    </a:lnR>
                    <a:lnB w="9525">
                      <a:solidFill>
                        <a:srgbClr val="9E9E9E"/>
                      </a:solidFill>
                      <a:prstDash val="solid"/>
                    </a:lnB>
                    <a:solidFill>
                      <a:srgbClr val="0B5394"/>
                    </a:solidFill>
                  </a:tcPr>
                </a:tc>
                <a:tc>
                  <a:txBody>
                    <a:bodyPr/>
                    <a:lstStyle/>
                    <a:p>
                      <a:pPr marL="85725" algn="ctr">
                        <a:lnSpc>
                          <a:spcPts val="1605"/>
                        </a:lnSpc>
                      </a:pPr>
                      <a:r>
                        <a:rPr sz="1400" b="1">
                          <a:solidFill>
                            <a:srgbClr val="FFFFFF"/>
                          </a:solidFill>
                          <a:latin typeface="Arial"/>
                          <a:cs typeface="Arial"/>
                        </a:rPr>
                        <a:t>technology)</a:t>
                      </a:r>
                      <a:endParaRPr sz="1400">
                        <a:latin typeface="Arial"/>
                        <a:cs typeface="Arial"/>
                      </a:endParaRPr>
                    </a:p>
                  </a:txBody>
                  <a:tcPr marL="0" marR="0" marT="0" marB="0">
                    <a:lnL w="9525">
                      <a:solidFill>
                        <a:srgbClr val="FFFFFF"/>
                      </a:solidFill>
                      <a:prstDash val="solid"/>
                    </a:lnL>
                    <a:lnR w="9525">
                      <a:solidFill>
                        <a:srgbClr val="FFFFFF"/>
                      </a:solidFill>
                      <a:prstDash val="solid"/>
                    </a:lnR>
                    <a:lnB w="9525">
                      <a:solidFill>
                        <a:srgbClr val="9E9E9E"/>
                      </a:solidFill>
                      <a:prstDash val="solid"/>
                    </a:lnB>
                    <a:solidFill>
                      <a:srgbClr val="0B5394"/>
                    </a:solidFill>
                  </a:tcPr>
                </a:tc>
                <a:tc>
                  <a:txBody>
                    <a:bodyPr/>
                    <a:lstStyle/>
                    <a:p>
                      <a:pPr algn="ctr">
                        <a:lnSpc>
                          <a:spcPct val="100000"/>
                        </a:lnSpc>
                      </a:pPr>
                      <a:endParaRPr sz="1400">
                        <a:latin typeface="Times New Roman"/>
                        <a:cs typeface="Times New Roman"/>
                      </a:endParaRPr>
                    </a:p>
                  </a:txBody>
                  <a:tcPr marL="0" marR="0" marT="0" marB="0">
                    <a:lnL w="9525">
                      <a:solidFill>
                        <a:srgbClr val="FFFFFF"/>
                      </a:solidFill>
                      <a:prstDash val="solid"/>
                    </a:lnL>
                    <a:lnR w="9525">
                      <a:solidFill>
                        <a:srgbClr val="9E9E9E"/>
                      </a:solidFill>
                      <a:prstDash val="solid"/>
                    </a:lnR>
                    <a:lnB w="9525">
                      <a:solidFill>
                        <a:srgbClr val="9E9E9E"/>
                      </a:solidFill>
                      <a:prstDash val="solid"/>
                    </a:lnB>
                    <a:solidFill>
                      <a:srgbClr val="0B5394"/>
                    </a:solidFill>
                  </a:tcPr>
                </a:tc>
                <a:extLst>
                  <a:ext uri="{0D108BD9-81ED-4DB2-BD59-A6C34878D82A}">
                    <a16:rowId xmlns:a16="http://schemas.microsoft.com/office/drawing/2014/main" val="10003"/>
                  </a:ext>
                </a:extLst>
              </a:tr>
              <a:tr h="1394866">
                <a:tc>
                  <a:txBody>
                    <a:bodyPr/>
                    <a:lstStyle/>
                    <a:p>
                      <a:pPr marL="85725" algn="ctr">
                        <a:lnSpc>
                          <a:spcPct val="100000"/>
                        </a:lnSpc>
                        <a:spcBef>
                          <a:spcPts val="350"/>
                        </a:spcBef>
                      </a:pPr>
                      <a:r>
                        <a:rPr lang="en-IN" sz="1400">
                          <a:latin typeface="Times New Roman"/>
                          <a:cs typeface="Times New Roman"/>
                        </a:rPr>
                        <a:t>4</a:t>
                      </a:r>
                    </a:p>
                  </a:txBody>
                  <a:tcPr marL="0" marR="0" marT="44450" marB="0">
                    <a:lnL w="9525">
                      <a:solidFill>
                        <a:srgbClr val="9E9E9E"/>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algn="ctr"/>
                      <a:r>
                        <a:rPr lang="en-IN">
                          <a:latin typeface="Times New Roman"/>
                          <a:cs typeface="Times New Roman"/>
                        </a:rPr>
                        <a:t>W. </a:t>
                      </a:r>
                      <a:r>
                        <a:rPr lang="en-IN" err="1">
                          <a:latin typeface="Times New Roman"/>
                          <a:cs typeface="Times New Roman"/>
                        </a:rPr>
                        <a:t>Wenxuan</a:t>
                      </a:r>
                      <a:r>
                        <a:rPr lang="en-IN">
                          <a:latin typeface="Times New Roman"/>
                          <a:cs typeface="Times New Roman"/>
                        </a:rPr>
                        <a:t>, W. </a:t>
                      </a:r>
                      <a:r>
                        <a:rPr lang="en-IN" err="1">
                          <a:latin typeface="Times New Roman"/>
                          <a:cs typeface="Times New Roman"/>
                        </a:rPr>
                        <a:t>Qianshu</a:t>
                      </a:r>
                      <a:r>
                        <a:rPr lang="en-IN">
                          <a:latin typeface="Times New Roman"/>
                          <a:cs typeface="Times New Roman"/>
                        </a:rPr>
                        <a:t>, H. </a:t>
                      </a:r>
                      <a:r>
                        <a:rPr lang="en-IN" err="1">
                          <a:latin typeface="Times New Roman"/>
                          <a:cs typeface="Times New Roman"/>
                        </a:rPr>
                        <a:t>Chaofan</a:t>
                      </a:r>
                      <a:r>
                        <a:rPr lang="en-IN">
                          <a:latin typeface="Times New Roman"/>
                          <a:cs typeface="Times New Roman"/>
                        </a:rPr>
                        <a:t>, S. </a:t>
                      </a:r>
                      <a:r>
                        <a:rPr lang="en-IN" err="1">
                          <a:latin typeface="Times New Roman"/>
                          <a:cs typeface="Times New Roman"/>
                        </a:rPr>
                        <a:t>Xizhe</a:t>
                      </a:r>
                      <a:r>
                        <a:rPr lang="en-IN">
                          <a:latin typeface="Times New Roman"/>
                          <a:cs typeface="Times New Roman"/>
                        </a:rPr>
                        <a:t>, B. </a:t>
                      </a:r>
                      <a:r>
                        <a:rPr lang="en-IN" err="1">
                          <a:latin typeface="Times New Roman"/>
                          <a:cs typeface="Times New Roman"/>
                        </a:rPr>
                        <a:t>Ruiming</a:t>
                      </a:r>
                      <a:r>
                        <a:rPr lang="en-IN">
                          <a:latin typeface="Times New Roman"/>
                          <a:cs typeface="Times New Roman"/>
                        </a:rPr>
                        <a:t> and T. T. Toe</a:t>
                      </a:r>
                    </a:p>
                  </a:txBody>
                  <a:tcPr marL="0" marR="0" marT="64769" marB="0">
                    <a:lnL w="9525">
                      <a:solidFill>
                        <a:srgbClr val="FFFFFF"/>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a:latin typeface="Times New Roman"/>
                          <a:cs typeface="Times New Roman"/>
                        </a:rPr>
                        <a:t>Leaf Disease image classification method based on improved convolutional neural network</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a:latin typeface="Times New Roman"/>
                          <a:cs typeface="Times New Roman"/>
                        </a:rPr>
                        <a:t>(ICIAT 2022 IEEE)</a:t>
                      </a:r>
                    </a:p>
                  </a:txBody>
                  <a:tcPr marL="0" marR="0" marT="64769" marB="0">
                    <a:lnL w="9525">
                      <a:solidFill>
                        <a:srgbClr val="FFFFFF"/>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algn="ctr"/>
                      <a:r>
                        <a:rPr lang="en-US">
                          <a:latin typeface="Times New Roman"/>
                          <a:cs typeface="Times New Roman"/>
                        </a:rPr>
                        <a:t>Proposed Model is VGG16. The model was iterated and compiled through a series</a:t>
                      </a:r>
                    </a:p>
                    <a:p>
                      <a:pPr algn="ctr"/>
                      <a:r>
                        <a:rPr lang="en-US">
                          <a:latin typeface="Times New Roman"/>
                          <a:cs typeface="Times New Roman"/>
                        </a:rPr>
                        <a:t>of pre-processing of the images including </a:t>
                      </a:r>
                      <a:r>
                        <a:rPr lang="en-US" err="1">
                          <a:latin typeface="Times New Roman"/>
                          <a:cs typeface="Times New Roman"/>
                        </a:rPr>
                        <a:t>keras</a:t>
                      </a:r>
                      <a:r>
                        <a:rPr lang="en-US">
                          <a:latin typeface="Times New Roman"/>
                          <a:cs typeface="Times New Roman"/>
                        </a:rPr>
                        <a:t> </a:t>
                      </a:r>
                      <a:r>
                        <a:rPr lang="en-US" err="1">
                          <a:latin typeface="Times New Roman"/>
                          <a:cs typeface="Times New Roman"/>
                        </a:rPr>
                        <a:t>ImageDataGeneartor</a:t>
                      </a:r>
                      <a:r>
                        <a:rPr lang="en-US">
                          <a:latin typeface="Times New Roman"/>
                          <a:cs typeface="Times New Roman"/>
                        </a:rPr>
                        <a:t>, and the accuracy of the model was evaluated.</a:t>
                      </a:r>
                      <a:endParaRPr lang="en-IN">
                        <a:latin typeface="Times New Roman"/>
                        <a:cs typeface="Times New Roman"/>
                      </a:endParaRPr>
                    </a:p>
                  </a:txBody>
                  <a:tcPr marL="0" marR="0" marT="64769" marB="0">
                    <a:lnL w="9525">
                      <a:solidFill>
                        <a:srgbClr val="FFFFFF"/>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algn="ctr"/>
                      <a:r>
                        <a:rPr lang="en-US">
                          <a:latin typeface="Times New Roman"/>
                          <a:cs typeface="Times New Roman"/>
                        </a:rPr>
                        <a:t>Classifying Healthy correctly other classification is poor and average of 93%. Missed Dataset balancing</a:t>
                      </a:r>
                      <a:endParaRPr lang="en-IN">
                        <a:latin typeface="Times New Roman"/>
                        <a:cs typeface="Times New Roman"/>
                      </a:endParaRPr>
                    </a:p>
                  </a:txBody>
                  <a:tcPr marL="0" marR="0" marT="64769" marB="0">
                    <a:lnL w="9525">
                      <a:solidFill>
                        <a:srgbClr val="FFFFFF"/>
                      </a:solidFill>
                      <a:prstDash val="solid"/>
                    </a:lnL>
                    <a:lnR w="9525" cap="flat" cmpd="sng" algn="ctr">
                      <a:solidFill>
                        <a:srgbClr val="9E9E9E"/>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extLst>
                  <a:ext uri="{0D108BD9-81ED-4DB2-BD59-A6C34878D82A}">
                    <a16:rowId xmlns:a16="http://schemas.microsoft.com/office/drawing/2014/main" val="10004"/>
                  </a:ext>
                </a:extLst>
              </a:tr>
              <a:tr h="1611170">
                <a:tc>
                  <a:txBody>
                    <a:bodyPr/>
                    <a:lstStyle/>
                    <a:p>
                      <a:pPr algn="ctr">
                        <a:lnSpc>
                          <a:spcPct val="100000"/>
                        </a:lnSpc>
                        <a:spcBef>
                          <a:spcPts val="350"/>
                        </a:spcBef>
                      </a:pPr>
                      <a:r>
                        <a:rPr lang="en-IN" sz="1400">
                          <a:latin typeface="Times New Roman"/>
                          <a:cs typeface="Times New Roman"/>
                        </a:rPr>
                        <a:t>5</a:t>
                      </a:r>
                    </a:p>
                  </a:txBody>
                  <a:tcPr marL="0" marR="0" marT="44450" marB="0">
                    <a:lnL w="9525">
                      <a:solidFill>
                        <a:srgbClr val="9E9E9E"/>
                      </a:solidFill>
                      <a:prstDash val="solid"/>
                    </a:lnL>
                    <a:lnR w="9525" cap="flat" cmpd="sng" algn="ctr">
                      <a:solidFill>
                        <a:srgbClr val="FFFFFF"/>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tc>
                  <a:txBody>
                    <a:bodyPr/>
                    <a:lstStyle/>
                    <a:p>
                      <a:pPr algn="ctr"/>
                      <a:r>
                        <a:rPr lang="en-IN">
                          <a:latin typeface="Times New Roman"/>
                          <a:cs typeface="Times New Roman"/>
                        </a:rPr>
                        <a:t>A. </a:t>
                      </a:r>
                      <a:r>
                        <a:rPr lang="en-IN" err="1">
                          <a:latin typeface="Times New Roman"/>
                          <a:cs typeface="Times New Roman"/>
                        </a:rPr>
                        <a:t>Baliyan</a:t>
                      </a:r>
                      <a:r>
                        <a:rPr lang="en-IN">
                          <a:latin typeface="Times New Roman"/>
                          <a:cs typeface="Times New Roman"/>
                        </a:rPr>
                        <a:t>, V. Kukreja, V. </a:t>
                      </a:r>
                      <a:r>
                        <a:rPr lang="en-IN" err="1">
                          <a:latin typeface="Times New Roman"/>
                          <a:cs typeface="Times New Roman"/>
                        </a:rPr>
                        <a:t>Salonki</a:t>
                      </a:r>
                      <a:r>
                        <a:rPr lang="en-IN">
                          <a:latin typeface="Times New Roman"/>
                          <a:cs typeface="Times New Roman"/>
                        </a:rPr>
                        <a:t> and K. S. </a:t>
                      </a:r>
                      <a:r>
                        <a:rPr lang="en-IN" err="1">
                          <a:latin typeface="Times New Roman"/>
                          <a:cs typeface="Times New Roman"/>
                        </a:rPr>
                        <a:t>Kaswan</a:t>
                      </a:r>
                      <a:endParaRPr lang="en-IN" b="0">
                        <a:latin typeface="Times New Roman"/>
                        <a:cs typeface="Times New Roman"/>
                      </a:endParaRPr>
                    </a:p>
                  </a:txBody>
                  <a:tcPr marL="0" marR="0" marT="64769"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tc>
                  <a:txBody>
                    <a:bodyPr/>
                    <a:lstStyle/>
                    <a:p>
                      <a:pPr algn="ctr"/>
                      <a:r>
                        <a:rPr lang="en-IN">
                          <a:latin typeface="Times New Roman"/>
                          <a:cs typeface="Times New Roman"/>
                        </a:rPr>
                        <a:t>Detection of Corn Gray Leaf Spot Severity Levels using Deep Learning Approach</a:t>
                      </a:r>
                    </a:p>
                    <a:p>
                      <a:pPr algn="ctr"/>
                      <a:r>
                        <a:rPr lang="en-IN" sz="1400" b="0" i="0" u="none" strike="noStrike" cap="none" spc="0" baseline="0">
                          <a:solidFill>
                            <a:schemeClr val="tx1"/>
                          </a:solidFill>
                          <a:effectLst/>
                          <a:uFillTx/>
                          <a:latin typeface="Times New Roman"/>
                          <a:ea typeface="+mn-ea"/>
                          <a:cs typeface="Times New Roman"/>
                          <a:sym typeface="Arial"/>
                        </a:rPr>
                        <a:t>(ICRITO 2021 IEEE)</a:t>
                      </a:r>
                      <a:endParaRPr lang="en-US" sz="1400" b="0" i="0" u="none" strike="noStrike" cap="none" spc="0" baseline="0">
                        <a:solidFill>
                          <a:schemeClr val="tx1"/>
                        </a:solidFill>
                        <a:effectLst/>
                        <a:uFillTx/>
                        <a:latin typeface="Times New Roman"/>
                        <a:ea typeface="+mn-ea"/>
                        <a:cs typeface="Times New Roman"/>
                        <a:sym typeface="Arial"/>
                      </a:endParaRPr>
                    </a:p>
                  </a:txBody>
                  <a:tcPr marL="0" marR="0" marT="64769"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tc>
                  <a:txBody>
                    <a:bodyPr/>
                    <a:lstStyle/>
                    <a:p>
                      <a:pPr algn="ctr"/>
                      <a:r>
                        <a:rPr lang="en-US">
                          <a:latin typeface="Times New Roman"/>
                          <a:cs typeface="Times New Roman"/>
                        </a:rPr>
                        <a:t>Collected real time dataset &amp; preprocessed it and enhanced in terms of brightness and color</a:t>
                      </a:r>
                      <a:r>
                        <a:rPr lang="en-US" baseline="0">
                          <a:latin typeface="Times New Roman"/>
                          <a:cs typeface="Times New Roman"/>
                        </a:rPr>
                        <a:t> </a:t>
                      </a:r>
                      <a:r>
                        <a:rPr lang="en-US">
                          <a:latin typeface="Times New Roman"/>
                          <a:cs typeface="Times New Roman"/>
                        </a:rPr>
                        <a:t>contrast for uniformity and proposed DL Model</a:t>
                      </a:r>
                      <a:endParaRPr lang="en-IN">
                        <a:latin typeface="Times New Roman"/>
                        <a:cs typeface="Times New Roman"/>
                      </a:endParaRPr>
                    </a:p>
                  </a:txBody>
                  <a:tcPr marL="0" marR="0" marT="64769"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tc>
                  <a:txBody>
                    <a:bodyPr/>
                    <a:lstStyle/>
                    <a:p>
                      <a:pPr algn="ctr"/>
                      <a:r>
                        <a:rPr lang="en-US">
                          <a:latin typeface="Times New Roman"/>
                          <a:cs typeface="Times New Roman"/>
                        </a:rPr>
                        <a:t>Only Severity Level of Gray Leaf Spot is detected but not other types of disease. Less Data is used to train Model. Data Augmentation is not done. Less accurate nearly 94%</a:t>
                      </a:r>
                      <a:endParaRPr lang="en-IN">
                        <a:latin typeface="Times New Roman"/>
                        <a:cs typeface="Times New Roman"/>
                      </a:endParaRPr>
                    </a:p>
                  </a:txBody>
                  <a:tcPr marL="0" marR="0" marT="64769" marB="0">
                    <a:lnL w="9525" cap="flat" cmpd="sng" algn="ctr">
                      <a:solidFill>
                        <a:srgbClr val="FFFFFF"/>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0706968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 name="Slide Number"/>
          <p:cNvSpPr txBox="1">
            <a:spLocks noGrp="1"/>
          </p:cNvSpPr>
          <p:nvPr>
            <p:ph type="sldNum" sz="quarter" idx="2"/>
          </p:nvPr>
        </p:nvSpPr>
        <p:spPr>
          <a:xfrm>
            <a:off x="8407576" y="381000"/>
            <a:ext cx="203024"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157" name="Motivation"/>
          <p:cNvSpPr txBox="1">
            <a:spLocks noGrp="1"/>
          </p:cNvSpPr>
          <p:nvPr>
            <p:ph type="title"/>
          </p:nvPr>
        </p:nvSpPr>
        <p:spPr>
          <a:xfrm>
            <a:off x="1143000" y="508159"/>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sz="3200"/>
              <a:t>Literature Survey</a:t>
            </a:r>
            <a:endParaRPr sz="3200"/>
          </a:p>
        </p:txBody>
      </p:sp>
      <p:graphicFrame>
        <p:nvGraphicFramePr>
          <p:cNvPr id="7" name="object 4"/>
          <p:cNvGraphicFramePr>
            <a:graphicFrameLocks noGrp="1"/>
          </p:cNvGraphicFramePr>
          <p:nvPr>
            <p:extLst>
              <p:ext uri="{D42A27DB-BD31-4B8C-83A1-F6EECF244321}">
                <p14:modId xmlns:p14="http://schemas.microsoft.com/office/powerpoint/2010/main" val="437395042"/>
              </p:ext>
            </p:extLst>
          </p:nvPr>
        </p:nvGraphicFramePr>
        <p:xfrm>
          <a:off x="801458" y="1360634"/>
          <a:ext cx="7729593" cy="4712207"/>
        </p:xfrm>
        <a:graphic>
          <a:graphicData uri="http://schemas.openxmlformats.org/drawingml/2006/table">
            <a:tbl>
              <a:tblPr firstRow="1" bandRow="1">
                <a:tableStyleId>{2D5ABB26-0587-4C30-8999-92F81FD0307C}</a:tableStyleId>
              </a:tblPr>
              <a:tblGrid>
                <a:gridCol w="489706">
                  <a:extLst>
                    <a:ext uri="{9D8B030D-6E8A-4147-A177-3AD203B41FA5}">
                      <a16:colId xmlns:a16="http://schemas.microsoft.com/office/drawing/2014/main" val="20000"/>
                    </a:ext>
                  </a:extLst>
                </a:gridCol>
                <a:gridCol w="1392702">
                  <a:extLst>
                    <a:ext uri="{9D8B030D-6E8A-4147-A177-3AD203B41FA5}">
                      <a16:colId xmlns:a16="http://schemas.microsoft.com/office/drawing/2014/main" val="20001"/>
                    </a:ext>
                  </a:extLst>
                </a:gridCol>
                <a:gridCol w="1562093">
                  <a:extLst>
                    <a:ext uri="{9D8B030D-6E8A-4147-A177-3AD203B41FA5}">
                      <a16:colId xmlns:a16="http://schemas.microsoft.com/office/drawing/2014/main" val="20002"/>
                    </a:ext>
                  </a:extLst>
                </a:gridCol>
                <a:gridCol w="2317217">
                  <a:extLst>
                    <a:ext uri="{9D8B030D-6E8A-4147-A177-3AD203B41FA5}">
                      <a16:colId xmlns:a16="http://schemas.microsoft.com/office/drawing/2014/main" val="20003"/>
                    </a:ext>
                  </a:extLst>
                </a:gridCol>
                <a:gridCol w="1967875">
                  <a:extLst>
                    <a:ext uri="{9D8B030D-6E8A-4147-A177-3AD203B41FA5}">
                      <a16:colId xmlns:a16="http://schemas.microsoft.com/office/drawing/2014/main" val="20004"/>
                    </a:ext>
                  </a:extLst>
                </a:gridCol>
              </a:tblGrid>
              <a:tr h="262250">
                <a:tc>
                  <a:txBody>
                    <a:bodyPr/>
                    <a:lstStyle/>
                    <a:p>
                      <a:pPr marL="85725" algn="ctr">
                        <a:lnSpc>
                          <a:spcPts val="1655"/>
                        </a:lnSpc>
                        <a:spcBef>
                          <a:spcPts val="620"/>
                        </a:spcBef>
                      </a:pPr>
                      <a:r>
                        <a:rPr sz="1400" b="1" spc="-5">
                          <a:solidFill>
                            <a:srgbClr val="FFFFFF"/>
                          </a:solidFill>
                          <a:latin typeface="Arial"/>
                          <a:cs typeface="Arial"/>
                        </a:rPr>
                        <a:t>S.</a:t>
                      </a:r>
                      <a:endParaRPr sz="1400">
                        <a:latin typeface="Arial"/>
                        <a:cs typeface="Arial"/>
                      </a:endParaRPr>
                    </a:p>
                  </a:txBody>
                  <a:tcPr marL="0" marR="0" marT="78740" marB="0">
                    <a:lnL w="9525">
                      <a:solidFill>
                        <a:srgbClr val="9E9E9E"/>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090" algn="ctr">
                        <a:lnSpc>
                          <a:spcPts val="1655"/>
                        </a:lnSpc>
                        <a:spcBef>
                          <a:spcPts val="620"/>
                        </a:spcBef>
                      </a:pPr>
                      <a:r>
                        <a:rPr sz="1400" b="1" spc="-5">
                          <a:solidFill>
                            <a:srgbClr val="FFFFFF"/>
                          </a:solidFill>
                          <a:latin typeface="Arial"/>
                          <a:cs typeface="Arial"/>
                        </a:rPr>
                        <a:t>Authors</a:t>
                      </a:r>
                      <a:endParaRPr sz="1400">
                        <a:latin typeface="Arial"/>
                        <a:cs typeface="Arial"/>
                      </a:endParaRPr>
                    </a:p>
                  </a:txBody>
                  <a:tcPr marL="0" marR="0" marT="78740" marB="0">
                    <a:lnL w="9525">
                      <a:solidFill>
                        <a:srgbClr val="FFFFFF"/>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090" algn="ctr">
                        <a:lnSpc>
                          <a:spcPts val="1655"/>
                        </a:lnSpc>
                        <a:spcBef>
                          <a:spcPts val="620"/>
                        </a:spcBef>
                      </a:pPr>
                      <a:r>
                        <a:rPr sz="1400" b="1" spc="-5">
                          <a:solidFill>
                            <a:srgbClr val="FFFFFF"/>
                          </a:solidFill>
                          <a:latin typeface="Arial"/>
                          <a:cs typeface="Arial"/>
                        </a:rPr>
                        <a:t>Full</a:t>
                      </a:r>
                      <a:r>
                        <a:rPr sz="1400" b="1" spc="-30">
                          <a:solidFill>
                            <a:srgbClr val="FFFFFF"/>
                          </a:solidFill>
                          <a:latin typeface="Arial"/>
                          <a:cs typeface="Arial"/>
                        </a:rPr>
                        <a:t> </a:t>
                      </a:r>
                      <a:r>
                        <a:rPr sz="1400" b="1">
                          <a:solidFill>
                            <a:srgbClr val="FFFFFF"/>
                          </a:solidFill>
                          <a:latin typeface="Arial"/>
                          <a:cs typeface="Arial"/>
                        </a:rPr>
                        <a:t>title</a:t>
                      </a:r>
                      <a:r>
                        <a:rPr sz="1400" b="1" spc="-25">
                          <a:solidFill>
                            <a:srgbClr val="FFFFFF"/>
                          </a:solidFill>
                          <a:latin typeface="Arial"/>
                          <a:cs typeface="Arial"/>
                        </a:rPr>
                        <a:t> </a:t>
                      </a:r>
                      <a:r>
                        <a:rPr sz="1400" b="1" spc="-5">
                          <a:solidFill>
                            <a:srgbClr val="FFFFFF"/>
                          </a:solidFill>
                          <a:latin typeface="Arial"/>
                          <a:cs typeface="Arial"/>
                        </a:rPr>
                        <a:t>of</a:t>
                      </a:r>
                      <a:r>
                        <a:rPr sz="1400" b="1" spc="-25">
                          <a:solidFill>
                            <a:srgbClr val="FFFFFF"/>
                          </a:solidFill>
                          <a:latin typeface="Arial"/>
                          <a:cs typeface="Arial"/>
                        </a:rPr>
                        <a:t> </a:t>
                      </a:r>
                      <a:r>
                        <a:rPr sz="1400" b="1">
                          <a:solidFill>
                            <a:srgbClr val="FFFFFF"/>
                          </a:solidFill>
                          <a:latin typeface="Arial"/>
                          <a:cs typeface="Arial"/>
                        </a:rPr>
                        <a:t>the</a:t>
                      </a:r>
                      <a:endParaRPr sz="1400">
                        <a:latin typeface="Arial"/>
                        <a:cs typeface="Arial"/>
                      </a:endParaRPr>
                    </a:p>
                  </a:txBody>
                  <a:tcPr marL="0" marR="0" marT="78740" marB="0">
                    <a:lnL w="9525">
                      <a:solidFill>
                        <a:srgbClr val="FFFFFF"/>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725" algn="ctr">
                        <a:lnSpc>
                          <a:spcPts val="1655"/>
                        </a:lnSpc>
                        <a:spcBef>
                          <a:spcPts val="620"/>
                        </a:spcBef>
                      </a:pPr>
                      <a:r>
                        <a:rPr sz="1400" b="1" spc="-5">
                          <a:solidFill>
                            <a:srgbClr val="FFFFFF"/>
                          </a:solidFill>
                          <a:latin typeface="Arial"/>
                          <a:cs typeface="Arial"/>
                        </a:rPr>
                        <a:t>Inference</a:t>
                      </a:r>
                      <a:r>
                        <a:rPr sz="1400" b="1" spc="-35">
                          <a:solidFill>
                            <a:srgbClr val="FFFFFF"/>
                          </a:solidFill>
                          <a:latin typeface="Arial"/>
                          <a:cs typeface="Arial"/>
                        </a:rPr>
                        <a:t> </a:t>
                      </a:r>
                      <a:r>
                        <a:rPr sz="1400" b="1">
                          <a:solidFill>
                            <a:srgbClr val="FFFFFF"/>
                          </a:solidFill>
                          <a:latin typeface="Arial"/>
                          <a:cs typeface="Arial"/>
                        </a:rPr>
                        <a:t>from</a:t>
                      </a:r>
                      <a:r>
                        <a:rPr sz="1400" b="1" spc="-35">
                          <a:solidFill>
                            <a:srgbClr val="FFFFFF"/>
                          </a:solidFill>
                          <a:latin typeface="Arial"/>
                          <a:cs typeface="Arial"/>
                        </a:rPr>
                        <a:t> </a:t>
                      </a:r>
                      <a:r>
                        <a:rPr sz="1400" b="1">
                          <a:solidFill>
                            <a:srgbClr val="FFFFFF"/>
                          </a:solidFill>
                          <a:latin typeface="Arial"/>
                          <a:cs typeface="Arial"/>
                        </a:rPr>
                        <a:t>the</a:t>
                      </a:r>
                      <a:endParaRPr sz="1400">
                        <a:latin typeface="Arial"/>
                        <a:cs typeface="Arial"/>
                      </a:endParaRPr>
                    </a:p>
                  </a:txBody>
                  <a:tcPr marL="0" marR="0" marT="78740" marB="0">
                    <a:lnL w="9525">
                      <a:solidFill>
                        <a:srgbClr val="FFFFFF"/>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725" algn="ctr">
                        <a:lnSpc>
                          <a:spcPts val="1655"/>
                        </a:lnSpc>
                        <a:spcBef>
                          <a:spcPts val="620"/>
                        </a:spcBef>
                      </a:pPr>
                      <a:r>
                        <a:rPr sz="1400" b="1" spc="-5">
                          <a:solidFill>
                            <a:srgbClr val="FFFFFF"/>
                          </a:solidFill>
                          <a:latin typeface="Arial"/>
                          <a:cs typeface="Arial"/>
                        </a:rPr>
                        <a:t>Open</a:t>
                      </a:r>
                      <a:r>
                        <a:rPr sz="1400" b="1" spc="-35">
                          <a:solidFill>
                            <a:srgbClr val="FFFFFF"/>
                          </a:solidFill>
                          <a:latin typeface="Arial"/>
                          <a:cs typeface="Arial"/>
                        </a:rPr>
                        <a:t> </a:t>
                      </a:r>
                      <a:r>
                        <a:rPr sz="1400" b="1" spc="-5">
                          <a:solidFill>
                            <a:srgbClr val="FFFFFF"/>
                          </a:solidFill>
                          <a:latin typeface="Arial"/>
                          <a:cs typeface="Arial"/>
                        </a:rPr>
                        <a:t>Problem</a:t>
                      </a:r>
                      <a:r>
                        <a:rPr sz="1400" b="1" spc="-35">
                          <a:solidFill>
                            <a:srgbClr val="FFFFFF"/>
                          </a:solidFill>
                          <a:latin typeface="Arial"/>
                          <a:cs typeface="Arial"/>
                        </a:rPr>
                        <a:t> </a:t>
                      </a:r>
                      <a:r>
                        <a:rPr sz="1400" b="1">
                          <a:solidFill>
                            <a:srgbClr val="FFFFFF"/>
                          </a:solidFill>
                          <a:latin typeface="Arial"/>
                          <a:cs typeface="Arial"/>
                        </a:rPr>
                        <a:t>(for</a:t>
                      </a:r>
                      <a:endParaRPr sz="1400">
                        <a:latin typeface="Arial"/>
                        <a:cs typeface="Arial"/>
                      </a:endParaRPr>
                    </a:p>
                  </a:txBody>
                  <a:tcPr marL="0" marR="0" marT="78740" marB="0">
                    <a:lnL w="9525">
                      <a:solidFill>
                        <a:srgbClr val="FFFFFF"/>
                      </a:solidFill>
                      <a:prstDash val="solid"/>
                    </a:lnL>
                    <a:lnR w="9525">
                      <a:solidFill>
                        <a:srgbClr val="9E9E9E"/>
                      </a:solidFill>
                      <a:prstDash val="solid"/>
                    </a:lnR>
                    <a:lnT w="9525">
                      <a:solidFill>
                        <a:srgbClr val="9E9E9E"/>
                      </a:solidFill>
                      <a:prstDash val="solid"/>
                    </a:lnT>
                    <a:solidFill>
                      <a:srgbClr val="0B5394"/>
                    </a:solidFill>
                  </a:tcPr>
                </a:tc>
                <a:extLst>
                  <a:ext uri="{0D108BD9-81ED-4DB2-BD59-A6C34878D82A}">
                    <a16:rowId xmlns:a16="http://schemas.microsoft.com/office/drawing/2014/main" val="10000"/>
                  </a:ext>
                </a:extLst>
              </a:tr>
              <a:tr h="185613">
                <a:tc>
                  <a:txBody>
                    <a:bodyPr/>
                    <a:lstStyle/>
                    <a:p>
                      <a:pPr marL="85725" algn="ctr">
                        <a:lnSpc>
                          <a:spcPts val="1580"/>
                        </a:lnSpc>
                      </a:pPr>
                      <a:r>
                        <a:rPr sz="1400" b="1" spc="-5">
                          <a:solidFill>
                            <a:srgbClr val="FFFFFF"/>
                          </a:solidFill>
                          <a:latin typeface="Arial"/>
                          <a:cs typeface="Arial"/>
                        </a:rPr>
                        <a:t>NO</a:t>
                      </a:r>
                      <a:endParaRPr sz="1400">
                        <a:latin typeface="Arial"/>
                        <a:cs typeface="Arial"/>
                      </a:endParaRPr>
                    </a:p>
                  </a:txBody>
                  <a:tcPr marL="0" marR="0" marT="0" marB="0">
                    <a:lnL w="9525">
                      <a:solidFill>
                        <a:srgbClr val="9E9E9E"/>
                      </a:solidFill>
                      <a:prstDash val="solid"/>
                    </a:lnL>
                    <a:lnR w="9525">
                      <a:solidFill>
                        <a:srgbClr val="FFFFFF"/>
                      </a:solidFill>
                      <a:prstDash val="solid"/>
                    </a:lnR>
                    <a:solidFill>
                      <a:srgbClr val="0B5394"/>
                    </a:solidFill>
                  </a:tcPr>
                </a:tc>
                <a:tc>
                  <a:txBody>
                    <a:bodyPr/>
                    <a:lstStyle/>
                    <a:p>
                      <a:pPr marL="85090" algn="ctr">
                        <a:lnSpc>
                          <a:spcPts val="1580"/>
                        </a:lnSpc>
                      </a:pPr>
                      <a:r>
                        <a:rPr sz="1400" b="1" spc="-5">
                          <a:solidFill>
                            <a:srgbClr val="FFFFFF"/>
                          </a:solidFill>
                          <a:latin typeface="Arial"/>
                          <a:cs typeface="Arial"/>
                        </a:rPr>
                        <a:t>name(s)</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090" algn="ctr">
                        <a:lnSpc>
                          <a:spcPts val="1580"/>
                        </a:lnSpc>
                      </a:pPr>
                      <a:r>
                        <a:rPr sz="1400" b="1" spc="-5">
                          <a:solidFill>
                            <a:srgbClr val="FFFFFF"/>
                          </a:solidFill>
                          <a:latin typeface="Arial"/>
                          <a:cs typeface="Arial"/>
                        </a:rPr>
                        <a:t>paper</a:t>
                      </a:r>
                      <a:r>
                        <a:rPr sz="1400" b="1" spc="-35">
                          <a:solidFill>
                            <a:srgbClr val="FFFFFF"/>
                          </a:solidFill>
                          <a:latin typeface="Arial"/>
                          <a:cs typeface="Arial"/>
                        </a:rPr>
                        <a:t> </a:t>
                      </a:r>
                      <a:r>
                        <a:rPr sz="1400" b="1" spc="-5">
                          <a:solidFill>
                            <a:srgbClr val="FFFFFF"/>
                          </a:solidFill>
                          <a:latin typeface="Arial"/>
                          <a:cs typeface="Arial"/>
                        </a:rPr>
                        <a:t>with</a:t>
                      </a:r>
                      <a:r>
                        <a:rPr sz="1400" b="1" spc="-55">
                          <a:solidFill>
                            <a:srgbClr val="FFFFFF"/>
                          </a:solidFill>
                          <a:latin typeface="Arial"/>
                          <a:cs typeface="Arial"/>
                        </a:rPr>
                        <a:t> </a:t>
                      </a:r>
                      <a:r>
                        <a:rPr sz="1400" b="1" spc="-25">
                          <a:solidFill>
                            <a:srgbClr val="FFFFFF"/>
                          </a:solidFill>
                          <a:latin typeface="Arial"/>
                          <a:cs typeface="Arial"/>
                        </a:rPr>
                        <a:t>Year</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725" algn="ctr">
                        <a:lnSpc>
                          <a:spcPts val="1580"/>
                        </a:lnSpc>
                      </a:pPr>
                      <a:r>
                        <a:rPr sz="1400" b="1" spc="-5">
                          <a:solidFill>
                            <a:srgbClr val="FFFFFF"/>
                          </a:solidFill>
                          <a:latin typeface="Arial"/>
                          <a:cs typeface="Arial"/>
                        </a:rPr>
                        <a:t>paper</a:t>
                      </a:r>
                      <a:r>
                        <a:rPr sz="1400" b="1" spc="-35">
                          <a:solidFill>
                            <a:srgbClr val="FFFFFF"/>
                          </a:solidFill>
                          <a:latin typeface="Arial"/>
                          <a:cs typeface="Arial"/>
                        </a:rPr>
                        <a:t> </a:t>
                      </a:r>
                      <a:r>
                        <a:rPr sz="1400" b="1">
                          <a:solidFill>
                            <a:srgbClr val="FFFFFF"/>
                          </a:solidFill>
                          <a:latin typeface="Arial"/>
                          <a:cs typeface="Arial"/>
                        </a:rPr>
                        <a:t>(based</a:t>
                      </a:r>
                      <a:r>
                        <a:rPr sz="1400" b="1" spc="-35">
                          <a:solidFill>
                            <a:srgbClr val="FFFFFF"/>
                          </a:solidFill>
                          <a:latin typeface="Arial"/>
                          <a:cs typeface="Arial"/>
                        </a:rPr>
                        <a:t> </a:t>
                      </a:r>
                      <a:r>
                        <a:rPr sz="1400" b="1" spc="-5">
                          <a:solidFill>
                            <a:srgbClr val="FFFFFF"/>
                          </a:solidFill>
                          <a:latin typeface="Arial"/>
                          <a:cs typeface="Arial"/>
                        </a:rPr>
                        <a:t>on</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725" algn="ctr">
                        <a:lnSpc>
                          <a:spcPts val="1580"/>
                        </a:lnSpc>
                      </a:pPr>
                      <a:r>
                        <a:rPr sz="1400" b="1" spc="-5">
                          <a:solidFill>
                            <a:srgbClr val="FFFFFF"/>
                          </a:solidFill>
                          <a:latin typeface="Arial"/>
                          <a:cs typeface="Arial"/>
                        </a:rPr>
                        <a:t>your</a:t>
                      </a:r>
                      <a:r>
                        <a:rPr sz="1400" b="1" spc="-35">
                          <a:solidFill>
                            <a:srgbClr val="FFFFFF"/>
                          </a:solidFill>
                          <a:latin typeface="Arial"/>
                          <a:cs typeface="Arial"/>
                        </a:rPr>
                        <a:t> </a:t>
                      </a:r>
                      <a:r>
                        <a:rPr sz="1400" b="1" spc="-5">
                          <a:solidFill>
                            <a:srgbClr val="FFFFFF"/>
                          </a:solidFill>
                          <a:latin typeface="Arial"/>
                          <a:cs typeface="Arial"/>
                        </a:rPr>
                        <a:t>proposed</a:t>
                      </a:r>
                      <a:r>
                        <a:rPr sz="1400" b="1" spc="-35">
                          <a:solidFill>
                            <a:srgbClr val="FFFFFF"/>
                          </a:solidFill>
                          <a:latin typeface="Arial"/>
                          <a:cs typeface="Arial"/>
                        </a:rPr>
                        <a:t> </a:t>
                      </a:r>
                      <a:r>
                        <a:rPr sz="1400" b="1" spc="-5">
                          <a:solidFill>
                            <a:srgbClr val="FFFFFF"/>
                          </a:solidFill>
                          <a:latin typeface="Arial"/>
                          <a:cs typeface="Arial"/>
                        </a:rPr>
                        <a:t>work)</a:t>
                      </a:r>
                      <a:endParaRPr sz="1400">
                        <a:latin typeface="Arial"/>
                        <a:cs typeface="Arial"/>
                      </a:endParaRPr>
                    </a:p>
                  </a:txBody>
                  <a:tcPr marL="0" marR="0" marT="0" marB="0">
                    <a:lnL w="9525">
                      <a:solidFill>
                        <a:srgbClr val="FFFFFF"/>
                      </a:solidFill>
                      <a:prstDash val="solid"/>
                    </a:lnL>
                    <a:lnR w="9525">
                      <a:solidFill>
                        <a:srgbClr val="9E9E9E"/>
                      </a:solidFill>
                      <a:prstDash val="solid"/>
                    </a:lnR>
                    <a:solidFill>
                      <a:srgbClr val="0B5394"/>
                    </a:solidFill>
                  </a:tcPr>
                </a:tc>
                <a:extLst>
                  <a:ext uri="{0D108BD9-81ED-4DB2-BD59-A6C34878D82A}">
                    <a16:rowId xmlns:a16="http://schemas.microsoft.com/office/drawing/2014/main" val="10001"/>
                  </a:ext>
                </a:extLst>
              </a:tr>
              <a:tr h="185613">
                <a:tc>
                  <a:txBody>
                    <a:bodyPr/>
                    <a:lstStyle/>
                    <a:p>
                      <a:pPr algn="ctr">
                        <a:lnSpc>
                          <a:spcPct val="100000"/>
                        </a:lnSpc>
                      </a:pPr>
                      <a:endParaRPr sz="1200">
                        <a:latin typeface="Times New Roman"/>
                        <a:cs typeface="Times New Roman"/>
                      </a:endParaRPr>
                    </a:p>
                  </a:txBody>
                  <a:tcPr marL="0" marR="0" marT="0" marB="0">
                    <a:lnL w="9525">
                      <a:solidFill>
                        <a:srgbClr val="9E9E9E"/>
                      </a:solidFill>
                      <a:prstDash val="solid"/>
                    </a:lnL>
                    <a:lnR w="9525">
                      <a:solidFill>
                        <a:srgbClr val="FFFFFF"/>
                      </a:solidFill>
                      <a:prstDash val="solid"/>
                    </a:lnR>
                    <a:solidFill>
                      <a:srgbClr val="0B5394"/>
                    </a:solidFill>
                  </a:tcPr>
                </a:tc>
                <a:tc>
                  <a:txBody>
                    <a:bodyPr/>
                    <a:lstStyle/>
                    <a:p>
                      <a:pPr algn="ct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algn="ct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725" algn="ctr">
                        <a:lnSpc>
                          <a:spcPts val="1580"/>
                        </a:lnSpc>
                      </a:pPr>
                      <a:r>
                        <a:rPr sz="1400" b="1" spc="-15">
                          <a:solidFill>
                            <a:srgbClr val="FFFFFF"/>
                          </a:solidFill>
                          <a:latin typeface="Arial"/>
                          <a:cs typeface="Arial"/>
                        </a:rPr>
                        <a:t>methodology,</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algn="ct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9E9E9E"/>
                      </a:solidFill>
                      <a:prstDash val="solid"/>
                    </a:lnR>
                    <a:solidFill>
                      <a:srgbClr val="0B5394"/>
                    </a:solidFill>
                  </a:tcPr>
                </a:tc>
                <a:extLst>
                  <a:ext uri="{0D108BD9-81ED-4DB2-BD59-A6C34878D82A}">
                    <a16:rowId xmlns:a16="http://schemas.microsoft.com/office/drawing/2014/main" val="10002"/>
                  </a:ext>
                </a:extLst>
              </a:tr>
              <a:tr h="268034">
                <a:tc>
                  <a:txBody>
                    <a:bodyPr/>
                    <a:lstStyle/>
                    <a:p>
                      <a:pPr algn="ctr">
                        <a:lnSpc>
                          <a:spcPct val="100000"/>
                        </a:lnSpc>
                      </a:pPr>
                      <a:endParaRPr sz="1400">
                        <a:latin typeface="Times New Roman"/>
                        <a:cs typeface="Times New Roman"/>
                      </a:endParaRPr>
                    </a:p>
                  </a:txBody>
                  <a:tcPr marL="0" marR="0" marT="0" marB="0">
                    <a:lnL w="9525">
                      <a:solidFill>
                        <a:srgbClr val="9E9E9E"/>
                      </a:solidFill>
                      <a:prstDash val="solid"/>
                    </a:lnL>
                    <a:lnR w="9525">
                      <a:solidFill>
                        <a:srgbClr val="FFFFFF"/>
                      </a:solidFill>
                      <a:prstDash val="solid"/>
                    </a:lnR>
                    <a:lnB w="9525">
                      <a:solidFill>
                        <a:srgbClr val="9E9E9E"/>
                      </a:solidFill>
                      <a:prstDash val="solid"/>
                    </a:lnB>
                    <a:solidFill>
                      <a:srgbClr val="0B5394"/>
                    </a:solidFill>
                  </a:tcPr>
                </a:tc>
                <a:tc>
                  <a:txBody>
                    <a:bodyPr/>
                    <a:lstStyle/>
                    <a:p>
                      <a:pPr algn="ctr">
                        <a:lnSpc>
                          <a:spcPct val="100000"/>
                        </a:lnSpc>
                      </a:pPr>
                      <a:endParaRPr sz="1400">
                        <a:latin typeface="Times New Roman"/>
                        <a:cs typeface="Times New Roman"/>
                      </a:endParaRPr>
                    </a:p>
                  </a:txBody>
                  <a:tcPr marL="0" marR="0" marT="0" marB="0">
                    <a:lnL w="9525">
                      <a:solidFill>
                        <a:srgbClr val="FFFFFF"/>
                      </a:solidFill>
                      <a:prstDash val="solid"/>
                    </a:lnL>
                    <a:lnR w="9525">
                      <a:solidFill>
                        <a:srgbClr val="FFFFFF"/>
                      </a:solidFill>
                      <a:prstDash val="solid"/>
                    </a:lnR>
                    <a:lnB w="9525">
                      <a:solidFill>
                        <a:srgbClr val="9E9E9E"/>
                      </a:solidFill>
                      <a:prstDash val="solid"/>
                    </a:lnB>
                    <a:solidFill>
                      <a:srgbClr val="0B5394"/>
                    </a:solidFill>
                  </a:tcPr>
                </a:tc>
                <a:tc>
                  <a:txBody>
                    <a:bodyPr/>
                    <a:lstStyle/>
                    <a:p>
                      <a:pPr algn="ctr">
                        <a:lnSpc>
                          <a:spcPct val="100000"/>
                        </a:lnSpc>
                      </a:pPr>
                      <a:endParaRPr sz="1400">
                        <a:latin typeface="Times New Roman"/>
                        <a:cs typeface="Times New Roman"/>
                      </a:endParaRPr>
                    </a:p>
                  </a:txBody>
                  <a:tcPr marL="0" marR="0" marT="0" marB="0">
                    <a:lnL w="9525">
                      <a:solidFill>
                        <a:srgbClr val="FFFFFF"/>
                      </a:solidFill>
                      <a:prstDash val="solid"/>
                    </a:lnL>
                    <a:lnR w="9525">
                      <a:solidFill>
                        <a:srgbClr val="FFFFFF"/>
                      </a:solidFill>
                      <a:prstDash val="solid"/>
                    </a:lnR>
                    <a:lnB w="9525">
                      <a:solidFill>
                        <a:srgbClr val="9E9E9E"/>
                      </a:solidFill>
                      <a:prstDash val="solid"/>
                    </a:lnB>
                    <a:solidFill>
                      <a:srgbClr val="0B5394"/>
                    </a:solidFill>
                  </a:tcPr>
                </a:tc>
                <a:tc>
                  <a:txBody>
                    <a:bodyPr/>
                    <a:lstStyle/>
                    <a:p>
                      <a:pPr marL="85725" algn="ctr">
                        <a:lnSpc>
                          <a:spcPts val="1605"/>
                        </a:lnSpc>
                      </a:pPr>
                      <a:r>
                        <a:rPr sz="1400" b="1">
                          <a:solidFill>
                            <a:srgbClr val="FFFFFF"/>
                          </a:solidFill>
                          <a:latin typeface="Arial"/>
                          <a:cs typeface="Arial"/>
                        </a:rPr>
                        <a:t>technology)</a:t>
                      </a:r>
                      <a:endParaRPr sz="1400">
                        <a:latin typeface="Arial"/>
                        <a:cs typeface="Arial"/>
                      </a:endParaRPr>
                    </a:p>
                  </a:txBody>
                  <a:tcPr marL="0" marR="0" marT="0" marB="0">
                    <a:lnL w="9525">
                      <a:solidFill>
                        <a:srgbClr val="FFFFFF"/>
                      </a:solidFill>
                      <a:prstDash val="solid"/>
                    </a:lnL>
                    <a:lnR w="9525">
                      <a:solidFill>
                        <a:srgbClr val="FFFFFF"/>
                      </a:solidFill>
                      <a:prstDash val="solid"/>
                    </a:lnR>
                    <a:lnB w="9525">
                      <a:solidFill>
                        <a:srgbClr val="9E9E9E"/>
                      </a:solidFill>
                      <a:prstDash val="solid"/>
                    </a:lnB>
                    <a:solidFill>
                      <a:srgbClr val="0B5394"/>
                    </a:solidFill>
                  </a:tcPr>
                </a:tc>
                <a:tc>
                  <a:txBody>
                    <a:bodyPr/>
                    <a:lstStyle/>
                    <a:p>
                      <a:pPr algn="ctr">
                        <a:lnSpc>
                          <a:spcPct val="100000"/>
                        </a:lnSpc>
                      </a:pPr>
                      <a:endParaRPr sz="1400">
                        <a:latin typeface="Times New Roman"/>
                        <a:cs typeface="Times New Roman"/>
                      </a:endParaRPr>
                    </a:p>
                  </a:txBody>
                  <a:tcPr marL="0" marR="0" marT="0" marB="0">
                    <a:lnL w="9525">
                      <a:solidFill>
                        <a:srgbClr val="FFFFFF"/>
                      </a:solidFill>
                      <a:prstDash val="solid"/>
                    </a:lnL>
                    <a:lnR w="9525">
                      <a:solidFill>
                        <a:srgbClr val="9E9E9E"/>
                      </a:solidFill>
                      <a:prstDash val="solid"/>
                    </a:lnR>
                    <a:lnB w="9525">
                      <a:solidFill>
                        <a:srgbClr val="9E9E9E"/>
                      </a:solidFill>
                      <a:prstDash val="solid"/>
                    </a:lnB>
                    <a:solidFill>
                      <a:srgbClr val="0B5394"/>
                    </a:solidFill>
                  </a:tcPr>
                </a:tc>
                <a:extLst>
                  <a:ext uri="{0D108BD9-81ED-4DB2-BD59-A6C34878D82A}">
                    <a16:rowId xmlns:a16="http://schemas.microsoft.com/office/drawing/2014/main" val="10003"/>
                  </a:ext>
                </a:extLst>
              </a:tr>
              <a:tr h="1394866">
                <a:tc>
                  <a:txBody>
                    <a:bodyPr/>
                    <a:lstStyle/>
                    <a:p>
                      <a:pPr marL="85725" algn="ctr">
                        <a:lnSpc>
                          <a:spcPct val="100000"/>
                        </a:lnSpc>
                        <a:spcBef>
                          <a:spcPts val="350"/>
                        </a:spcBef>
                      </a:pPr>
                      <a:r>
                        <a:rPr lang="en-US" sz="1400">
                          <a:latin typeface="Times New Roman"/>
                          <a:cs typeface="Times New Roman"/>
                        </a:rPr>
                        <a:t>6</a:t>
                      </a:r>
                      <a:endParaRPr sz="1400">
                        <a:latin typeface="Times New Roman"/>
                        <a:cs typeface="Times New Roman"/>
                      </a:endParaRPr>
                    </a:p>
                  </a:txBody>
                  <a:tcPr marL="0" marR="0" marT="44450" marB="0">
                    <a:lnL w="9525">
                      <a:solidFill>
                        <a:srgbClr val="9E9E9E"/>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lvl="0" algn="ctr">
                        <a:buNone/>
                      </a:pPr>
                      <a:r>
                        <a:rPr lang="en-IN" sz="1400" b="0" i="0" u="none" strike="noStrike" noProof="0" err="1">
                          <a:latin typeface="Times New Roman"/>
                        </a:rPr>
                        <a:t>Rongjie</a:t>
                      </a:r>
                      <a:r>
                        <a:rPr lang="en-IN" sz="1400" b="0" i="0" u="none" strike="noStrike" noProof="0">
                          <a:latin typeface="Times New Roman"/>
                        </a:rPr>
                        <a:t> Hu, Shan Zhang, Peng Wang, </a:t>
                      </a:r>
                      <a:r>
                        <a:rPr lang="en-IN" sz="1400" b="0" i="0" u="none" strike="noStrike" noProof="0" err="1">
                          <a:latin typeface="Times New Roman"/>
                        </a:rPr>
                        <a:t>Guoming</a:t>
                      </a:r>
                      <a:r>
                        <a:rPr lang="en-IN" sz="1400" b="0" i="0" u="none" strike="noStrike" noProof="0">
                          <a:latin typeface="Times New Roman"/>
                        </a:rPr>
                        <a:t> Xu, </a:t>
                      </a:r>
                      <a:r>
                        <a:rPr lang="en-IN" sz="1400" b="0" i="0" u="none" strike="noStrike" noProof="0" err="1">
                          <a:latin typeface="Times New Roman"/>
                        </a:rPr>
                        <a:t>Daoyong</a:t>
                      </a:r>
                      <a:r>
                        <a:rPr lang="en-IN" sz="1400" b="0" i="0" u="none" strike="noStrike" noProof="0">
                          <a:latin typeface="Times New Roman"/>
                        </a:rPr>
                        <a:t> Wang, and Yuqi Qian</a:t>
                      </a:r>
                      <a:endParaRPr lang="en-US">
                        <a:latin typeface="Times New Roman"/>
                      </a:endParaRPr>
                    </a:p>
                  </a:txBody>
                  <a:tcPr marL="0" marR="0" marT="64769" marB="0">
                    <a:lnL w="9525">
                      <a:solidFill>
                        <a:srgbClr val="FFFFFF"/>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marL="0" marR="0" lvl="0" indent="0" algn="ctr">
                        <a:lnSpc>
                          <a:spcPct val="100000"/>
                        </a:lnSpc>
                        <a:spcBef>
                          <a:spcPts val="0"/>
                        </a:spcBef>
                        <a:spcAft>
                          <a:spcPts val="0"/>
                        </a:spcAft>
                        <a:buNone/>
                      </a:pPr>
                      <a:r>
                        <a:rPr lang="en-US" sz="1400" b="0" i="0" u="none" strike="noStrike" noProof="0">
                          <a:latin typeface="Times New Roman"/>
                        </a:rPr>
                        <a:t>The identification of corn leaf diseases based on transfer learning and data augmentation </a:t>
                      </a:r>
                    </a:p>
                    <a:p>
                      <a:pPr marL="0" marR="0" lvl="0" indent="0" algn="ctr">
                        <a:lnSpc>
                          <a:spcPct val="100000"/>
                        </a:lnSpc>
                        <a:spcBef>
                          <a:spcPts val="0"/>
                        </a:spcBef>
                        <a:spcAft>
                          <a:spcPts val="0"/>
                        </a:spcAft>
                        <a:buNone/>
                      </a:pPr>
                      <a:endParaRPr lang="en-US" sz="1400" b="0" i="0" u="none" strike="noStrike" noProof="0">
                        <a:latin typeface="Times New Roman"/>
                      </a:endParaRPr>
                    </a:p>
                    <a:p>
                      <a:pPr marL="0" marR="0" lvl="0" indent="0" algn="ctr">
                        <a:lnSpc>
                          <a:spcPct val="100000"/>
                        </a:lnSpc>
                        <a:spcBef>
                          <a:spcPts val="0"/>
                        </a:spcBef>
                        <a:spcAft>
                          <a:spcPts val="0"/>
                        </a:spcAft>
                        <a:buNone/>
                      </a:pPr>
                      <a:r>
                        <a:rPr lang="en-US" sz="1400" b="0" i="0" u="none" strike="noStrike" noProof="0"/>
                        <a:t>(CSSE 2020)</a:t>
                      </a:r>
                      <a:endParaRPr lang="en-US"/>
                    </a:p>
                  </a:txBody>
                  <a:tcPr marL="0" marR="0" marT="64769" marB="0">
                    <a:lnL w="9525">
                      <a:solidFill>
                        <a:srgbClr val="FFFFFF"/>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lvl="0" algn="ctr">
                        <a:buNone/>
                      </a:pPr>
                      <a:r>
                        <a:rPr lang="en-US" sz="1400" b="0" i="0" u="none" strike="noStrike" noProof="0">
                          <a:latin typeface="Times New Roman"/>
                        </a:rPr>
                        <a:t>Proposed a convolutional neural network combined with transfer learning to identify corn leaf disease models. obtained their model by fine tuning the </a:t>
                      </a:r>
                      <a:r>
                        <a:rPr lang="en-US" sz="1400" b="0" i="0" u="none" strike="noStrike" noProof="0" err="1">
                          <a:latin typeface="Times New Roman"/>
                        </a:rPr>
                        <a:t>GoogLeNet</a:t>
                      </a:r>
                      <a:r>
                        <a:rPr lang="en-US" sz="1400" b="0" i="0" u="none" strike="noStrike" noProof="0">
                          <a:latin typeface="Times New Roman"/>
                        </a:rPr>
                        <a:t> pre-training network, adjusting parameters such as optimizer and learning rate.</a:t>
                      </a:r>
                      <a:endParaRPr lang="en-IN">
                        <a:latin typeface="Times New Roman"/>
                      </a:endParaRPr>
                    </a:p>
                  </a:txBody>
                  <a:tcPr marL="0" marR="0" marT="64769" marB="0">
                    <a:lnL w="9525">
                      <a:solidFill>
                        <a:srgbClr val="FFFFFF"/>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lvl="0" algn="ctr">
                        <a:buNone/>
                      </a:pPr>
                      <a:r>
                        <a:rPr lang="en-IN">
                          <a:latin typeface="Times New Roman"/>
                          <a:cs typeface="Times New Roman"/>
                        </a:rPr>
                        <a:t>Deep ensemble models are not used and only 500 images were used as part of the experiment</a:t>
                      </a:r>
                    </a:p>
                  </a:txBody>
                  <a:tcPr marL="0" marR="0" marT="64769" marB="0">
                    <a:lnL w="9525">
                      <a:solidFill>
                        <a:srgbClr val="FFFFFF"/>
                      </a:solidFill>
                      <a:prstDash val="solid"/>
                    </a:lnL>
                    <a:lnR w="9525" cap="flat" cmpd="sng" algn="ctr">
                      <a:solidFill>
                        <a:srgbClr val="9E9E9E"/>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extLst>
                  <a:ext uri="{0D108BD9-81ED-4DB2-BD59-A6C34878D82A}">
                    <a16:rowId xmlns:a16="http://schemas.microsoft.com/office/drawing/2014/main" val="10004"/>
                  </a:ext>
                </a:extLst>
              </a:tr>
              <a:tr h="1611170">
                <a:tc>
                  <a:txBody>
                    <a:bodyPr/>
                    <a:lstStyle/>
                    <a:p>
                      <a:pPr algn="ctr">
                        <a:lnSpc>
                          <a:spcPct val="100000"/>
                        </a:lnSpc>
                        <a:spcBef>
                          <a:spcPts val="350"/>
                        </a:spcBef>
                      </a:pPr>
                      <a:r>
                        <a:rPr lang="en-IN" sz="1400">
                          <a:latin typeface="Times New Roman"/>
                          <a:cs typeface="Times New Roman"/>
                        </a:rPr>
                        <a:t>7</a:t>
                      </a:r>
                    </a:p>
                  </a:txBody>
                  <a:tcPr marL="0" marR="0" marT="44450" marB="0">
                    <a:lnL w="9525">
                      <a:solidFill>
                        <a:srgbClr val="9E9E9E"/>
                      </a:solidFill>
                      <a:prstDash val="solid"/>
                    </a:lnL>
                    <a:lnR w="9525" cap="flat" cmpd="sng" algn="ctr">
                      <a:solidFill>
                        <a:srgbClr val="FFFFFF"/>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tc>
                  <a:txBody>
                    <a:bodyPr/>
                    <a:lstStyle/>
                    <a:p>
                      <a:pPr lvl="0" algn="ctr">
                        <a:buNone/>
                      </a:pPr>
                      <a:r>
                        <a:rPr lang="en-IN" sz="1400" b="0" i="0" u="none" strike="noStrike" noProof="0">
                          <a:latin typeface="Times New Roman"/>
                        </a:rPr>
                        <a:t>Jamadagni, </a:t>
                      </a:r>
                      <a:r>
                        <a:rPr lang="en-IN" sz="1400" b="0" i="0" u="none" strike="noStrike" noProof="0" err="1">
                          <a:latin typeface="Times New Roman"/>
                        </a:rPr>
                        <a:t>Prannov</a:t>
                      </a:r>
                      <a:r>
                        <a:rPr lang="en-IN" sz="1400" b="0" i="0" u="none" strike="noStrike" noProof="0">
                          <a:latin typeface="Times New Roman"/>
                        </a:rPr>
                        <a:t> and Patil, Shriranjan and Grandhi, Pranay Eswar and Verma, Sourabh Singh</a:t>
                      </a:r>
                      <a:endParaRPr lang="en-US">
                        <a:latin typeface="Times New Roman"/>
                      </a:endParaRPr>
                    </a:p>
                  </a:txBody>
                  <a:tcPr marL="0" marR="0" marT="64769"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tc>
                  <a:txBody>
                    <a:bodyPr/>
                    <a:lstStyle/>
                    <a:p>
                      <a:pPr algn="ctr"/>
                      <a:r>
                        <a:rPr lang="en-US" sz="1400" b="0" i="0" u="none" strike="noStrike" cap="none" spc="0" baseline="0">
                          <a:solidFill>
                            <a:schemeClr val="tx1"/>
                          </a:solidFill>
                          <a:effectLst/>
                          <a:uFillTx/>
                          <a:latin typeface="Times New Roman"/>
                          <a:ea typeface="+mn-ea"/>
                          <a:cs typeface="Times New Roman"/>
                          <a:sym typeface="Arial"/>
                        </a:rPr>
                        <a:t>COVID-19 and Pneumonia classification Using </a:t>
                      </a:r>
                      <a:r>
                        <a:rPr lang="en-US" sz="1400" b="0" i="0" u="none" strike="noStrike" cap="none" spc="0" baseline="0" err="1">
                          <a:solidFill>
                            <a:schemeClr val="tx1"/>
                          </a:solidFill>
                          <a:effectLst/>
                          <a:uFillTx/>
                          <a:latin typeface="Times New Roman"/>
                          <a:ea typeface="+mn-ea"/>
                          <a:cs typeface="Times New Roman"/>
                          <a:sym typeface="Arial"/>
                        </a:rPr>
                        <a:t>Ensembling</a:t>
                      </a:r>
                      <a:r>
                        <a:rPr lang="en-US" sz="1400" b="0" i="0" u="none" strike="noStrike" cap="none" spc="0" baseline="0">
                          <a:solidFill>
                            <a:schemeClr val="tx1"/>
                          </a:solidFill>
                          <a:effectLst/>
                          <a:uFillTx/>
                          <a:latin typeface="Times New Roman"/>
                          <a:ea typeface="+mn-ea"/>
                          <a:cs typeface="Times New Roman"/>
                          <a:sym typeface="Arial"/>
                        </a:rPr>
                        <a:t> with Transfer Learning</a:t>
                      </a:r>
                    </a:p>
                    <a:p>
                      <a:pPr lvl="0" algn="ctr">
                        <a:buNone/>
                      </a:pPr>
                      <a:endParaRPr lang="en-US" sz="1400" b="0" i="0" u="none" strike="noStrike" cap="none" spc="0" baseline="0">
                        <a:solidFill>
                          <a:schemeClr val="tx1"/>
                        </a:solidFill>
                        <a:effectLst/>
                        <a:uFillTx/>
                        <a:latin typeface="Times New Roman"/>
                        <a:ea typeface="+mn-ea"/>
                        <a:cs typeface="Times New Roman"/>
                      </a:endParaRPr>
                    </a:p>
                    <a:p>
                      <a:pPr lvl="0" algn="ctr">
                        <a:buNone/>
                      </a:pPr>
                      <a:r>
                        <a:rPr lang="en-US" sz="1400" b="0" i="0" u="none" strike="noStrike" cap="none" spc="0" baseline="0">
                          <a:solidFill>
                            <a:schemeClr val="tx1"/>
                          </a:solidFill>
                          <a:effectLst/>
                          <a:uFillTx/>
                          <a:latin typeface="Times New Roman"/>
                          <a:ea typeface="+mn-ea"/>
                          <a:cs typeface="Times New Roman"/>
                        </a:rPr>
                        <a:t>(ICRITO 2022 IEEE)</a:t>
                      </a:r>
                    </a:p>
                  </a:txBody>
                  <a:tcPr marL="0" marR="0" marT="64769"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tc>
                  <a:txBody>
                    <a:bodyPr/>
                    <a:lstStyle/>
                    <a:p>
                      <a:pPr algn="ctr"/>
                      <a:r>
                        <a:rPr lang="en-US" sz="1400">
                          <a:latin typeface="Times New Roman"/>
                          <a:cs typeface="Times New Roman"/>
                        </a:rPr>
                        <a:t>The Chest X-Ray images were classified with the help of transfer learning using VGG16, </a:t>
                      </a:r>
                      <a:r>
                        <a:rPr lang="en-US" sz="1400" err="1">
                          <a:latin typeface="Times New Roman"/>
                          <a:cs typeface="Times New Roman"/>
                        </a:rPr>
                        <a:t>DenseNet</a:t>
                      </a:r>
                      <a:r>
                        <a:rPr lang="en-US" sz="1400">
                          <a:latin typeface="Times New Roman"/>
                          <a:cs typeface="Times New Roman"/>
                        </a:rPr>
                        <a:t>, and MobileNet. To ensure better results Ensemble Learning is incorporated to provide better results and performance.</a:t>
                      </a:r>
                      <a:endParaRPr lang="en-IN" sz="1400">
                        <a:latin typeface="Times New Roman"/>
                        <a:cs typeface="Times New Roman"/>
                      </a:endParaRPr>
                    </a:p>
                  </a:txBody>
                  <a:tcPr marL="0" marR="0" marT="64769"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tc>
                  <a:txBody>
                    <a:bodyPr/>
                    <a:lstStyle/>
                    <a:p>
                      <a:pPr algn="ctr"/>
                      <a:r>
                        <a:rPr lang="en-IN">
                          <a:latin typeface="Times New Roman"/>
                          <a:cs typeface="Times New Roman"/>
                        </a:rPr>
                        <a:t>The training accuracy and validation accuracy had</a:t>
                      </a:r>
                      <a:r>
                        <a:rPr lang="en-IN" baseline="0">
                          <a:latin typeface="Times New Roman"/>
                          <a:cs typeface="Times New Roman"/>
                        </a:rPr>
                        <a:t> a gap which may be sign of overfitting and the performance difference was less.</a:t>
                      </a:r>
                      <a:endParaRPr lang="en-IN">
                        <a:latin typeface="Times New Roman"/>
                        <a:cs typeface="Times New Roman"/>
                      </a:endParaRPr>
                    </a:p>
                  </a:txBody>
                  <a:tcPr marL="0" marR="0" marT="64769" marB="0">
                    <a:lnL w="9525" cap="flat" cmpd="sng" algn="ctr">
                      <a:solidFill>
                        <a:srgbClr val="FFFFFF"/>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0523077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 name="Slide Number"/>
          <p:cNvSpPr txBox="1">
            <a:spLocks noGrp="1"/>
          </p:cNvSpPr>
          <p:nvPr>
            <p:ph type="sldNum" sz="quarter" idx="2"/>
          </p:nvPr>
        </p:nvSpPr>
        <p:spPr>
          <a:xfrm>
            <a:off x="8407576" y="381000"/>
            <a:ext cx="203024"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157" name="Motivation"/>
          <p:cNvSpPr txBox="1">
            <a:spLocks noGrp="1"/>
          </p:cNvSpPr>
          <p:nvPr>
            <p:ph type="title"/>
          </p:nvPr>
        </p:nvSpPr>
        <p:spPr>
          <a:xfrm>
            <a:off x="1143000" y="519763"/>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sz="3200"/>
              <a:t>Literature Survey</a:t>
            </a:r>
            <a:endParaRPr sz="3200"/>
          </a:p>
        </p:txBody>
      </p:sp>
      <p:graphicFrame>
        <p:nvGraphicFramePr>
          <p:cNvPr id="7" name="object 4"/>
          <p:cNvGraphicFramePr>
            <a:graphicFrameLocks noGrp="1"/>
          </p:cNvGraphicFramePr>
          <p:nvPr>
            <p:extLst>
              <p:ext uri="{D42A27DB-BD31-4B8C-83A1-F6EECF244321}">
                <p14:modId xmlns:p14="http://schemas.microsoft.com/office/powerpoint/2010/main" val="823434337"/>
              </p:ext>
            </p:extLst>
          </p:nvPr>
        </p:nvGraphicFramePr>
        <p:xfrm>
          <a:off x="801458" y="1476674"/>
          <a:ext cx="7729593" cy="4712207"/>
        </p:xfrm>
        <a:graphic>
          <a:graphicData uri="http://schemas.openxmlformats.org/drawingml/2006/table">
            <a:tbl>
              <a:tblPr firstRow="1" bandRow="1">
                <a:tableStyleId>{2D5ABB26-0587-4C30-8999-92F81FD0307C}</a:tableStyleId>
              </a:tblPr>
              <a:tblGrid>
                <a:gridCol w="489706">
                  <a:extLst>
                    <a:ext uri="{9D8B030D-6E8A-4147-A177-3AD203B41FA5}">
                      <a16:colId xmlns:a16="http://schemas.microsoft.com/office/drawing/2014/main" val="20000"/>
                    </a:ext>
                  </a:extLst>
                </a:gridCol>
                <a:gridCol w="1392702">
                  <a:extLst>
                    <a:ext uri="{9D8B030D-6E8A-4147-A177-3AD203B41FA5}">
                      <a16:colId xmlns:a16="http://schemas.microsoft.com/office/drawing/2014/main" val="20001"/>
                    </a:ext>
                  </a:extLst>
                </a:gridCol>
                <a:gridCol w="1562093">
                  <a:extLst>
                    <a:ext uri="{9D8B030D-6E8A-4147-A177-3AD203B41FA5}">
                      <a16:colId xmlns:a16="http://schemas.microsoft.com/office/drawing/2014/main" val="20002"/>
                    </a:ext>
                  </a:extLst>
                </a:gridCol>
                <a:gridCol w="2317217">
                  <a:extLst>
                    <a:ext uri="{9D8B030D-6E8A-4147-A177-3AD203B41FA5}">
                      <a16:colId xmlns:a16="http://schemas.microsoft.com/office/drawing/2014/main" val="20003"/>
                    </a:ext>
                  </a:extLst>
                </a:gridCol>
                <a:gridCol w="1967875">
                  <a:extLst>
                    <a:ext uri="{9D8B030D-6E8A-4147-A177-3AD203B41FA5}">
                      <a16:colId xmlns:a16="http://schemas.microsoft.com/office/drawing/2014/main" val="20004"/>
                    </a:ext>
                  </a:extLst>
                </a:gridCol>
              </a:tblGrid>
              <a:tr h="262250">
                <a:tc>
                  <a:txBody>
                    <a:bodyPr/>
                    <a:lstStyle/>
                    <a:p>
                      <a:pPr marL="85725" algn="ctr">
                        <a:lnSpc>
                          <a:spcPts val="1655"/>
                        </a:lnSpc>
                        <a:spcBef>
                          <a:spcPts val="620"/>
                        </a:spcBef>
                      </a:pPr>
                      <a:r>
                        <a:rPr sz="1400" b="1" spc="-5">
                          <a:solidFill>
                            <a:srgbClr val="FFFFFF"/>
                          </a:solidFill>
                          <a:latin typeface="Arial"/>
                          <a:cs typeface="Arial"/>
                        </a:rPr>
                        <a:t>S.</a:t>
                      </a:r>
                      <a:endParaRPr sz="1400">
                        <a:latin typeface="Arial"/>
                        <a:cs typeface="Arial"/>
                      </a:endParaRPr>
                    </a:p>
                  </a:txBody>
                  <a:tcPr marL="0" marR="0" marT="78740" marB="0">
                    <a:lnL w="9525">
                      <a:solidFill>
                        <a:srgbClr val="9E9E9E"/>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090" algn="ctr">
                        <a:lnSpc>
                          <a:spcPts val="1655"/>
                        </a:lnSpc>
                        <a:spcBef>
                          <a:spcPts val="620"/>
                        </a:spcBef>
                      </a:pPr>
                      <a:r>
                        <a:rPr sz="1400" b="1" spc="-5">
                          <a:solidFill>
                            <a:srgbClr val="FFFFFF"/>
                          </a:solidFill>
                          <a:latin typeface="Arial"/>
                          <a:cs typeface="Arial"/>
                        </a:rPr>
                        <a:t>Authors</a:t>
                      </a:r>
                      <a:endParaRPr sz="1400">
                        <a:latin typeface="Arial"/>
                        <a:cs typeface="Arial"/>
                      </a:endParaRPr>
                    </a:p>
                  </a:txBody>
                  <a:tcPr marL="0" marR="0" marT="78740" marB="0">
                    <a:lnL w="9525">
                      <a:solidFill>
                        <a:srgbClr val="FFFFFF"/>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090" algn="ctr">
                        <a:lnSpc>
                          <a:spcPts val="1655"/>
                        </a:lnSpc>
                        <a:spcBef>
                          <a:spcPts val="620"/>
                        </a:spcBef>
                      </a:pPr>
                      <a:r>
                        <a:rPr sz="1400" b="1" spc="-5">
                          <a:solidFill>
                            <a:srgbClr val="FFFFFF"/>
                          </a:solidFill>
                          <a:latin typeface="Arial"/>
                          <a:cs typeface="Arial"/>
                        </a:rPr>
                        <a:t>Full</a:t>
                      </a:r>
                      <a:r>
                        <a:rPr sz="1400" b="1" spc="-30">
                          <a:solidFill>
                            <a:srgbClr val="FFFFFF"/>
                          </a:solidFill>
                          <a:latin typeface="Arial"/>
                          <a:cs typeface="Arial"/>
                        </a:rPr>
                        <a:t> </a:t>
                      </a:r>
                      <a:r>
                        <a:rPr sz="1400" b="1">
                          <a:solidFill>
                            <a:srgbClr val="FFFFFF"/>
                          </a:solidFill>
                          <a:latin typeface="Arial"/>
                          <a:cs typeface="Arial"/>
                        </a:rPr>
                        <a:t>title</a:t>
                      </a:r>
                      <a:r>
                        <a:rPr sz="1400" b="1" spc="-25">
                          <a:solidFill>
                            <a:srgbClr val="FFFFFF"/>
                          </a:solidFill>
                          <a:latin typeface="Arial"/>
                          <a:cs typeface="Arial"/>
                        </a:rPr>
                        <a:t> </a:t>
                      </a:r>
                      <a:r>
                        <a:rPr sz="1400" b="1" spc="-5">
                          <a:solidFill>
                            <a:srgbClr val="FFFFFF"/>
                          </a:solidFill>
                          <a:latin typeface="Arial"/>
                          <a:cs typeface="Arial"/>
                        </a:rPr>
                        <a:t>of</a:t>
                      </a:r>
                      <a:r>
                        <a:rPr sz="1400" b="1" spc="-25">
                          <a:solidFill>
                            <a:srgbClr val="FFFFFF"/>
                          </a:solidFill>
                          <a:latin typeface="Arial"/>
                          <a:cs typeface="Arial"/>
                        </a:rPr>
                        <a:t> </a:t>
                      </a:r>
                      <a:r>
                        <a:rPr sz="1400" b="1">
                          <a:solidFill>
                            <a:srgbClr val="FFFFFF"/>
                          </a:solidFill>
                          <a:latin typeface="Arial"/>
                          <a:cs typeface="Arial"/>
                        </a:rPr>
                        <a:t>the</a:t>
                      </a:r>
                      <a:endParaRPr sz="1400">
                        <a:latin typeface="Arial"/>
                        <a:cs typeface="Arial"/>
                      </a:endParaRPr>
                    </a:p>
                  </a:txBody>
                  <a:tcPr marL="0" marR="0" marT="78740" marB="0">
                    <a:lnL w="9525">
                      <a:solidFill>
                        <a:srgbClr val="FFFFFF"/>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725" algn="ctr">
                        <a:lnSpc>
                          <a:spcPts val="1655"/>
                        </a:lnSpc>
                        <a:spcBef>
                          <a:spcPts val="620"/>
                        </a:spcBef>
                      </a:pPr>
                      <a:r>
                        <a:rPr sz="1400" b="1" spc="-5">
                          <a:solidFill>
                            <a:srgbClr val="FFFFFF"/>
                          </a:solidFill>
                          <a:latin typeface="Arial"/>
                          <a:cs typeface="Arial"/>
                        </a:rPr>
                        <a:t>Inference</a:t>
                      </a:r>
                      <a:r>
                        <a:rPr sz="1400" b="1" spc="-35">
                          <a:solidFill>
                            <a:srgbClr val="FFFFFF"/>
                          </a:solidFill>
                          <a:latin typeface="Arial"/>
                          <a:cs typeface="Arial"/>
                        </a:rPr>
                        <a:t> </a:t>
                      </a:r>
                      <a:r>
                        <a:rPr sz="1400" b="1">
                          <a:solidFill>
                            <a:srgbClr val="FFFFFF"/>
                          </a:solidFill>
                          <a:latin typeface="Arial"/>
                          <a:cs typeface="Arial"/>
                        </a:rPr>
                        <a:t>from</a:t>
                      </a:r>
                      <a:r>
                        <a:rPr sz="1400" b="1" spc="-35">
                          <a:solidFill>
                            <a:srgbClr val="FFFFFF"/>
                          </a:solidFill>
                          <a:latin typeface="Arial"/>
                          <a:cs typeface="Arial"/>
                        </a:rPr>
                        <a:t> </a:t>
                      </a:r>
                      <a:r>
                        <a:rPr sz="1400" b="1">
                          <a:solidFill>
                            <a:srgbClr val="FFFFFF"/>
                          </a:solidFill>
                          <a:latin typeface="Arial"/>
                          <a:cs typeface="Arial"/>
                        </a:rPr>
                        <a:t>the</a:t>
                      </a:r>
                      <a:endParaRPr sz="1400">
                        <a:latin typeface="Arial"/>
                        <a:cs typeface="Arial"/>
                      </a:endParaRPr>
                    </a:p>
                  </a:txBody>
                  <a:tcPr marL="0" marR="0" marT="78740" marB="0">
                    <a:lnL w="9525">
                      <a:solidFill>
                        <a:srgbClr val="FFFFFF"/>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725" algn="ctr">
                        <a:lnSpc>
                          <a:spcPts val="1655"/>
                        </a:lnSpc>
                        <a:spcBef>
                          <a:spcPts val="620"/>
                        </a:spcBef>
                      </a:pPr>
                      <a:r>
                        <a:rPr sz="1400" b="1" spc="-5">
                          <a:solidFill>
                            <a:srgbClr val="FFFFFF"/>
                          </a:solidFill>
                          <a:latin typeface="Arial"/>
                          <a:cs typeface="Arial"/>
                        </a:rPr>
                        <a:t>Open</a:t>
                      </a:r>
                      <a:r>
                        <a:rPr sz="1400" b="1" spc="-35">
                          <a:solidFill>
                            <a:srgbClr val="FFFFFF"/>
                          </a:solidFill>
                          <a:latin typeface="Arial"/>
                          <a:cs typeface="Arial"/>
                        </a:rPr>
                        <a:t> </a:t>
                      </a:r>
                      <a:r>
                        <a:rPr sz="1400" b="1" spc="-5">
                          <a:solidFill>
                            <a:srgbClr val="FFFFFF"/>
                          </a:solidFill>
                          <a:latin typeface="Arial"/>
                          <a:cs typeface="Arial"/>
                        </a:rPr>
                        <a:t>Problem</a:t>
                      </a:r>
                      <a:r>
                        <a:rPr sz="1400" b="1" spc="-35">
                          <a:solidFill>
                            <a:srgbClr val="FFFFFF"/>
                          </a:solidFill>
                          <a:latin typeface="Arial"/>
                          <a:cs typeface="Arial"/>
                        </a:rPr>
                        <a:t> </a:t>
                      </a:r>
                      <a:r>
                        <a:rPr sz="1400" b="1">
                          <a:solidFill>
                            <a:srgbClr val="FFFFFF"/>
                          </a:solidFill>
                          <a:latin typeface="Arial"/>
                          <a:cs typeface="Arial"/>
                        </a:rPr>
                        <a:t>(for</a:t>
                      </a:r>
                      <a:endParaRPr sz="1400">
                        <a:latin typeface="Arial"/>
                        <a:cs typeface="Arial"/>
                      </a:endParaRPr>
                    </a:p>
                  </a:txBody>
                  <a:tcPr marL="0" marR="0" marT="78740" marB="0">
                    <a:lnL w="9525">
                      <a:solidFill>
                        <a:srgbClr val="FFFFFF"/>
                      </a:solidFill>
                      <a:prstDash val="solid"/>
                    </a:lnL>
                    <a:lnR w="9525">
                      <a:solidFill>
                        <a:srgbClr val="9E9E9E"/>
                      </a:solidFill>
                      <a:prstDash val="solid"/>
                    </a:lnR>
                    <a:lnT w="9525">
                      <a:solidFill>
                        <a:srgbClr val="9E9E9E"/>
                      </a:solidFill>
                      <a:prstDash val="solid"/>
                    </a:lnT>
                    <a:solidFill>
                      <a:srgbClr val="0B5394"/>
                    </a:solidFill>
                  </a:tcPr>
                </a:tc>
                <a:extLst>
                  <a:ext uri="{0D108BD9-81ED-4DB2-BD59-A6C34878D82A}">
                    <a16:rowId xmlns:a16="http://schemas.microsoft.com/office/drawing/2014/main" val="10000"/>
                  </a:ext>
                </a:extLst>
              </a:tr>
              <a:tr h="185613">
                <a:tc>
                  <a:txBody>
                    <a:bodyPr/>
                    <a:lstStyle/>
                    <a:p>
                      <a:pPr marL="85725" algn="ctr">
                        <a:lnSpc>
                          <a:spcPts val="1580"/>
                        </a:lnSpc>
                      </a:pPr>
                      <a:r>
                        <a:rPr sz="1400" b="1" spc="-5">
                          <a:solidFill>
                            <a:srgbClr val="FFFFFF"/>
                          </a:solidFill>
                          <a:latin typeface="Arial"/>
                          <a:cs typeface="Arial"/>
                        </a:rPr>
                        <a:t>NO</a:t>
                      </a:r>
                      <a:endParaRPr sz="1400">
                        <a:latin typeface="Arial"/>
                        <a:cs typeface="Arial"/>
                      </a:endParaRPr>
                    </a:p>
                  </a:txBody>
                  <a:tcPr marL="0" marR="0" marT="0" marB="0">
                    <a:lnL w="9525">
                      <a:solidFill>
                        <a:srgbClr val="9E9E9E"/>
                      </a:solidFill>
                      <a:prstDash val="solid"/>
                    </a:lnL>
                    <a:lnR w="9525">
                      <a:solidFill>
                        <a:srgbClr val="FFFFFF"/>
                      </a:solidFill>
                      <a:prstDash val="solid"/>
                    </a:lnR>
                    <a:solidFill>
                      <a:srgbClr val="0B5394"/>
                    </a:solidFill>
                  </a:tcPr>
                </a:tc>
                <a:tc>
                  <a:txBody>
                    <a:bodyPr/>
                    <a:lstStyle/>
                    <a:p>
                      <a:pPr marL="85090" algn="ctr">
                        <a:lnSpc>
                          <a:spcPts val="1580"/>
                        </a:lnSpc>
                      </a:pPr>
                      <a:r>
                        <a:rPr sz="1400" b="1" spc="-5">
                          <a:solidFill>
                            <a:srgbClr val="FFFFFF"/>
                          </a:solidFill>
                          <a:latin typeface="Arial"/>
                          <a:cs typeface="Arial"/>
                        </a:rPr>
                        <a:t>name(s)</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090" algn="ctr">
                        <a:lnSpc>
                          <a:spcPts val="1580"/>
                        </a:lnSpc>
                      </a:pPr>
                      <a:r>
                        <a:rPr sz="1400" b="1" spc="-5">
                          <a:solidFill>
                            <a:srgbClr val="FFFFFF"/>
                          </a:solidFill>
                          <a:latin typeface="Arial"/>
                          <a:cs typeface="Arial"/>
                        </a:rPr>
                        <a:t>paper</a:t>
                      </a:r>
                      <a:r>
                        <a:rPr sz="1400" b="1" spc="-35">
                          <a:solidFill>
                            <a:srgbClr val="FFFFFF"/>
                          </a:solidFill>
                          <a:latin typeface="Arial"/>
                          <a:cs typeface="Arial"/>
                        </a:rPr>
                        <a:t> </a:t>
                      </a:r>
                      <a:r>
                        <a:rPr sz="1400" b="1" spc="-5">
                          <a:solidFill>
                            <a:srgbClr val="FFFFFF"/>
                          </a:solidFill>
                          <a:latin typeface="Arial"/>
                          <a:cs typeface="Arial"/>
                        </a:rPr>
                        <a:t>with</a:t>
                      </a:r>
                      <a:r>
                        <a:rPr sz="1400" b="1" spc="-55">
                          <a:solidFill>
                            <a:srgbClr val="FFFFFF"/>
                          </a:solidFill>
                          <a:latin typeface="Arial"/>
                          <a:cs typeface="Arial"/>
                        </a:rPr>
                        <a:t> </a:t>
                      </a:r>
                      <a:r>
                        <a:rPr sz="1400" b="1" spc="-25">
                          <a:solidFill>
                            <a:srgbClr val="FFFFFF"/>
                          </a:solidFill>
                          <a:latin typeface="Arial"/>
                          <a:cs typeface="Arial"/>
                        </a:rPr>
                        <a:t>Year</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725" algn="ctr">
                        <a:lnSpc>
                          <a:spcPts val="1580"/>
                        </a:lnSpc>
                      </a:pPr>
                      <a:r>
                        <a:rPr sz="1400" b="1" spc="-5">
                          <a:solidFill>
                            <a:srgbClr val="FFFFFF"/>
                          </a:solidFill>
                          <a:latin typeface="Arial"/>
                          <a:cs typeface="Arial"/>
                        </a:rPr>
                        <a:t>paper</a:t>
                      </a:r>
                      <a:r>
                        <a:rPr sz="1400" b="1" spc="-35">
                          <a:solidFill>
                            <a:srgbClr val="FFFFFF"/>
                          </a:solidFill>
                          <a:latin typeface="Arial"/>
                          <a:cs typeface="Arial"/>
                        </a:rPr>
                        <a:t> </a:t>
                      </a:r>
                      <a:r>
                        <a:rPr sz="1400" b="1">
                          <a:solidFill>
                            <a:srgbClr val="FFFFFF"/>
                          </a:solidFill>
                          <a:latin typeface="Arial"/>
                          <a:cs typeface="Arial"/>
                        </a:rPr>
                        <a:t>(based</a:t>
                      </a:r>
                      <a:r>
                        <a:rPr sz="1400" b="1" spc="-35">
                          <a:solidFill>
                            <a:srgbClr val="FFFFFF"/>
                          </a:solidFill>
                          <a:latin typeface="Arial"/>
                          <a:cs typeface="Arial"/>
                        </a:rPr>
                        <a:t> </a:t>
                      </a:r>
                      <a:r>
                        <a:rPr sz="1400" b="1" spc="-5">
                          <a:solidFill>
                            <a:srgbClr val="FFFFFF"/>
                          </a:solidFill>
                          <a:latin typeface="Arial"/>
                          <a:cs typeface="Arial"/>
                        </a:rPr>
                        <a:t>on</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725" algn="ctr">
                        <a:lnSpc>
                          <a:spcPts val="1580"/>
                        </a:lnSpc>
                      </a:pPr>
                      <a:r>
                        <a:rPr sz="1400" b="1" spc="-5">
                          <a:solidFill>
                            <a:srgbClr val="FFFFFF"/>
                          </a:solidFill>
                          <a:latin typeface="Arial"/>
                          <a:cs typeface="Arial"/>
                        </a:rPr>
                        <a:t>your</a:t>
                      </a:r>
                      <a:r>
                        <a:rPr sz="1400" b="1" spc="-35">
                          <a:solidFill>
                            <a:srgbClr val="FFFFFF"/>
                          </a:solidFill>
                          <a:latin typeface="Arial"/>
                          <a:cs typeface="Arial"/>
                        </a:rPr>
                        <a:t> </a:t>
                      </a:r>
                      <a:r>
                        <a:rPr sz="1400" b="1" spc="-5">
                          <a:solidFill>
                            <a:srgbClr val="FFFFFF"/>
                          </a:solidFill>
                          <a:latin typeface="Arial"/>
                          <a:cs typeface="Arial"/>
                        </a:rPr>
                        <a:t>proposed</a:t>
                      </a:r>
                      <a:r>
                        <a:rPr sz="1400" b="1" spc="-35">
                          <a:solidFill>
                            <a:srgbClr val="FFFFFF"/>
                          </a:solidFill>
                          <a:latin typeface="Arial"/>
                          <a:cs typeface="Arial"/>
                        </a:rPr>
                        <a:t> </a:t>
                      </a:r>
                      <a:r>
                        <a:rPr sz="1400" b="1" spc="-5">
                          <a:solidFill>
                            <a:srgbClr val="FFFFFF"/>
                          </a:solidFill>
                          <a:latin typeface="Arial"/>
                          <a:cs typeface="Arial"/>
                        </a:rPr>
                        <a:t>work)</a:t>
                      </a:r>
                      <a:endParaRPr sz="1400">
                        <a:latin typeface="Arial"/>
                        <a:cs typeface="Arial"/>
                      </a:endParaRPr>
                    </a:p>
                  </a:txBody>
                  <a:tcPr marL="0" marR="0" marT="0" marB="0">
                    <a:lnL w="9525">
                      <a:solidFill>
                        <a:srgbClr val="FFFFFF"/>
                      </a:solidFill>
                      <a:prstDash val="solid"/>
                    </a:lnL>
                    <a:lnR w="9525">
                      <a:solidFill>
                        <a:srgbClr val="9E9E9E"/>
                      </a:solidFill>
                      <a:prstDash val="solid"/>
                    </a:lnR>
                    <a:solidFill>
                      <a:srgbClr val="0B5394"/>
                    </a:solidFill>
                  </a:tcPr>
                </a:tc>
                <a:extLst>
                  <a:ext uri="{0D108BD9-81ED-4DB2-BD59-A6C34878D82A}">
                    <a16:rowId xmlns:a16="http://schemas.microsoft.com/office/drawing/2014/main" val="10001"/>
                  </a:ext>
                </a:extLst>
              </a:tr>
              <a:tr h="185613">
                <a:tc>
                  <a:txBody>
                    <a:bodyPr/>
                    <a:lstStyle/>
                    <a:p>
                      <a:pPr algn="ctr">
                        <a:lnSpc>
                          <a:spcPct val="100000"/>
                        </a:lnSpc>
                      </a:pPr>
                      <a:endParaRPr sz="1200">
                        <a:latin typeface="Times New Roman"/>
                        <a:cs typeface="Times New Roman"/>
                      </a:endParaRPr>
                    </a:p>
                  </a:txBody>
                  <a:tcPr marL="0" marR="0" marT="0" marB="0">
                    <a:lnL w="9525">
                      <a:solidFill>
                        <a:srgbClr val="9E9E9E"/>
                      </a:solidFill>
                      <a:prstDash val="solid"/>
                    </a:lnL>
                    <a:lnR w="9525">
                      <a:solidFill>
                        <a:srgbClr val="FFFFFF"/>
                      </a:solidFill>
                      <a:prstDash val="solid"/>
                    </a:lnR>
                    <a:solidFill>
                      <a:srgbClr val="0B5394"/>
                    </a:solidFill>
                  </a:tcPr>
                </a:tc>
                <a:tc>
                  <a:txBody>
                    <a:bodyPr/>
                    <a:lstStyle/>
                    <a:p>
                      <a:pPr algn="ct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algn="ct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725" algn="ctr">
                        <a:lnSpc>
                          <a:spcPts val="1580"/>
                        </a:lnSpc>
                      </a:pPr>
                      <a:r>
                        <a:rPr sz="1400" b="1" spc="-15">
                          <a:solidFill>
                            <a:srgbClr val="FFFFFF"/>
                          </a:solidFill>
                          <a:latin typeface="Arial"/>
                          <a:cs typeface="Arial"/>
                        </a:rPr>
                        <a:t>methodology,</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algn="ct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9E9E9E"/>
                      </a:solidFill>
                      <a:prstDash val="solid"/>
                    </a:lnR>
                    <a:solidFill>
                      <a:srgbClr val="0B5394"/>
                    </a:solidFill>
                  </a:tcPr>
                </a:tc>
                <a:extLst>
                  <a:ext uri="{0D108BD9-81ED-4DB2-BD59-A6C34878D82A}">
                    <a16:rowId xmlns:a16="http://schemas.microsoft.com/office/drawing/2014/main" val="10002"/>
                  </a:ext>
                </a:extLst>
              </a:tr>
              <a:tr h="268034">
                <a:tc>
                  <a:txBody>
                    <a:bodyPr/>
                    <a:lstStyle/>
                    <a:p>
                      <a:pPr algn="ctr">
                        <a:lnSpc>
                          <a:spcPct val="100000"/>
                        </a:lnSpc>
                      </a:pPr>
                      <a:endParaRPr sz="1400">
                        <a:latin typeface="Times New Roman"/>
                        <a:cs typeface="Times New Roman"/>
                      </a:endParaRPr>
                    </a:p>
                  </a:txBody>
                  <a:tcPr marL="0" marR="0" marT="0" marB="0">
                    <a:lnL w="9525">
                      <a:solidFill>
                        <a:srgbClr val="9E9E9E"/>
                      </a:solidFill>
                      <a:prstDash val="solid"/>
                    </a:lnL>
                    <a:lnR w="9525">
                      <a:solidFill>
                        <a:srgbClr val="FFFFFF"/>
                      </a:solidFill>
                      <a:prstDash val="solid"/>
                    </a:lnR>
                    <a:lnB w="9525">
                      <a:solidFill>
                        <a:srgbClr val="9E9E9E"/>
                      </a:solidFill>
                      <a:prstDash val="solid"/>
                    </a:lnB>
                    <a:solidFill>
                      <a:srgbClr val="0B5394"/>
                    </a:solidFill>
                  </a:tcPr>
                </a:tc>
                <a:tc>
                  <a:txBody>
                    <a:bodyPr/>
                    <a:lstStyle/>
                    <a:p>
                      <a:pPr algn="ctr">
                        <a:lnSpc>
                          <a:spcPct val="100000"/>
                        </a:lnSpc>
                      </a:pPr>
                      <a:endParaRPr sz="1400">
                        <a:latin typeface="Times New Roman"/>
                        <a:cs typeface="Times New Roman"/>
                      </a:endParaRPr>
                    </a:p>
                  </a:txBody>
                  <a:tcPr marL="0" marR="0" marT="0" marB="0">
                    <a:lnL w="9525">
                      <a:solidFill>
                        <a:srgbClr val="FFFFFF"/>
                      </a:solidFill>
                      <a:prstDash val="solid"/>
                    </a:lnL>
                    <a:lnR w="9525">
                      <a:solidFill>
                        <a:srgbClr val="FFFFFF"/>
                      </a:solidFill>
                      <a:prstDash val="solid"/>
                    </a:lnR>
                    <a:lnB w="9525">
                      <a:solidFill>
                        <a:srgbClr val="9E9E9E"/>
                      </a:solidFill>
                      <a:prstDash val="solid"/>
                    </a:lnB>
                    <a:solidFill>
                      <a:srgbClr val="0B5394"/>
                    </a:solidFill>
                  </a:tcPr>
                </a:tc>
                <a:tc>
                  <a:txBody>
                    <a:bodyPr/>
                    <a:lstStyle/>
                    <a:p>
                      <a:pPr algn="ctr">
                        <a:lnSpc>
                          <a:spcPct val="100000"/>
                        </a:lnSpc>
                      </a:pPr>
                      <a:endParaRPr sz="1400">
                        <a:latin typeface="Times New Roman"/>
                        <a:cs typeface="Times New Roman"/>
                      </a:endParaRPr>
                    </a:p>
                  </a:txBody>
                  <a:tcPr marL="0" marR="0" marT="0" marB="0">
                    <a:lnL w="9525">
                      <a:solidFill>
                        <a:srgbClr val="FFFFFF"/>
                      </a:solidFill>
                      <a:prstDash val="solid"/>
                    </a:lnL>
                    <a:lnR w="9525">
                      <a:solidFill>
                        <a:srgbClr val="FFFFFF"/>
                      </a:solidFill>
                      <a:prstDash val="solid"/>
                    </a:lnR>
                    <a:lnB w="9525">
                      <a:solidFill>
                        <a:srgbClr val="9E9E9E"/>
                      </a:solidFill>
                      <a:prstDash val="solid"/>
                    </a:lnB>
                    <a:solidFill>
                      <a:srgbClr val="0B5394"/>
                    </a:solidFill>
                  </a:tcPr>
                </a:tc>
                <a:tc>
                  <a:txBody>
                    <a:bodyPr/>
                    <a:lstStyle/>
                    <a:p>
                      <a:pPr marL="85725" algn="ctr">
                        <a:lnSpc>
                          <a:spcPts val="1605"/>
                        </a:lnSpc>
                      </a:pPr>
                      <a:r>
                        <a:rPr sz="1400" b="1">
                          <a:solidFill>
                            <a:srgbClr val="FFFFFF"/>
                          </a:solidFill>
                          <a:latin typeface="Arial"/>
                          <a:cs typeface="Arial"/>
                        </a:rPr>
                        <a:t>technology)</a:t>
                      </a:r>
                      <a:endParaRPr sz="1400">
                        <a:latin typeface="Arial"/>
                        <a:cs typeface="Arial"/>
                      </a:endParaRPr>
                    </a:p>
                  </a:txBody>
                  <a:tcPr marL="0" marR="0" marT="0" marB="0">
                    <a:lnL w="9525">
                      <a:solidFill>
                        <a:srgbClr val="FFFFFF"/>
                      </a:solidFill>
                      <a:prstDash val="solid"/>
                    </a:lnL>
                    <a:lnR w="9525">
                      <a:solidFill>
                        <a:srgbClr val="FFFFFF"/>
                      </a:solidFill>
                      <a:prstDash val="solid"/>
                    </a:lnR>
                    <a:lnB w="9525">
                      <a:solidFill>
                        <a:srgbClr val="9E9E9E"/>
                      </a:solidFill>
                      <a:prstDash val="solid"/>
                    </a:lnB>
                    <a:solidFill>
                      <a:srgbClr val="0B5394"/>
                    </a:solidFill>
                  </a:tcPr>
                </a:tc>
                <a:tc>
                  <a:txBody>
                    <a:bodyPr/>
                    <a:lstStyle/>
                    <a:p>
                      <a:pPr algn="ctr">
                        <a:lnSpc>
                          <a:spcPct val="100000"/>
                        </a:lnSpc>
                      </a:pPr>
                      <a:endParaRPr sz="1400">
                        <a:latin typeface="Times New Roman"/>
                        <a:cs typeface="Times New Roman"/>
                      </a:endParaRPr>
                    </a:p>
                  </a:txBody>
                  <a:tcPr marL="0" marR="0" marT="0" marB="0">
                    <a:lnL w="9525">
                      <a:solidFill>
                        <a:srgbClr val="FFFFFF"/>
                      </a:solidFill>
                      <a:prstDash val="solid"/>
                    </a:lnL>
                    <a:lnR w="9525">
                      <a:solidFill>
                        <a:srgbClr val="9E9E9E"/>
                      </a:solidFill>
                      <a:prstDash val="solid"/>
                    </a:lnR>
                    <a:lnB w="9525">
                      <a:solidFill>
                        <a:srgbClr val="9E9E9E"/>
                      </a:solidFill>
                      <a:prstDash val="solid"/>
                    </a:lnB>
                    <a:solidFill>
                      <a:srgbClr val="0B5394"/>
                    </a:solidFill>
                  </a:tcPr>
                </a:tc>
                <a:extLst>
                  <a:ext uri="{0D108BD9-81ED-4DB2-BD59-A6C34878D82A}">
                    <a16:rowId xmlns:a16="http://schemas.microsoft.com/office/drawing/2014/main" val="10003"/>
                  </a:ext>
                </a:extLst>
              </a:tr>
              <a:tr h="1394866">
                <a:tc>
                  <a:txBody>
                    <a:bodyPr/>
                    <a:lstStyle/>
                    <a:p>
                      <a:pPr marL="85725" algn="ctr">
                        <a:lnSpc>
                          <a:spcPct val="100000"/>
                        </a:lnSpc>
                        <a:spcBef>
                          <a:spcPts val="350"/>
                        </a:spcBef>
                      </a:pPr>
                      <a:r>
                        <a:rPr lang="en-IN" sz="1400">
                          <a:latin typeface="Times New Roman"/>
                          <a:cs typeface="Times New Roman"/>
                        </a:rPr>
                        <a:t>8</a:t>
                      </a:r>
                    </a:p>
                  </a:txBody>
                  <a:tcPr marL="0" marR="0" marT="44450" marB="0">
                    <a:lnL w="9525">
                      <a:solidFill>
                        <a:srgbClr val="9E9E9E"/>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lvl="0" algn="ctr">
                        <a:buNone/>
                      </a:pPr>
                      <a:r>
                        <a:rPr lang="en-US" sz="1400" b="0" i="0" u="none" strike="noStrike" noProof="0">
                          <a:latin typeface="Times New Roman"/>
                        </a:rPr>
                        <a:t>Yin C, Zeng T, Zhang H, Fu W, Wang L, Yao S</a:t>
                      </a:r>
                      <a:endParaRPr lang="en-US">
                        <a:latin typeface="Times New Roman"/>
                      </a:endParaRPr>
                    </a:p>
                  </a:txBody>
                  <a:tcPr marL="0" marR="0" marT="64769" marB="0">
                    <a:lnL w="9525">
                      <a:solidFill>
                        <a:srgbClr val="FFFFFF"/>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algn="ctr"/>
                      <a:r>
                        <a:rPr lang="en-US">
                          <a:latin typeface="Times New Roman"/>
                        </a:rPr>
                        <a:t>Maize Small Leaf Spot Classification Based on Improved</a:t>
                      </a:r>
                    </a:p>
                    <a:p>
                      <a:pPr algn="ctr"/>
                      <a:r>
                        <a:rPr lang="en-US">
                          <a:latin typeface="Times New Roman"/>
                        </a:rPr>
                        <a:t>Deep Convolutional Neural Networks with a Multi-Scale</a:t>
                      </a:r>
                    </a:p>
                    <a:p>
                      <a:pPr algn="ctr"/>
                      <a:r>
                        <a:rPr lang="en-US">
                          <a:latin typeface="Times New Roman"/>
                        </a:rPr>
                        <a:t>Attention Mechanism</a:t>
                      </a:r>
                    </a:p>
                    <a:p>
                      <a:pPr lvl="0" algn="ctr">
                        <a:buNone/>
                      </a:pPr>
                      <a:endParaRPr lang="en-US">
                        <a:latin typeface="Times New Roman"/>
                      </a:endParaRPr>
                    </a:p>
                    <a:p>
                      <a:pPr lvl="0" algn="ctr">
                        <a:buNone/>
                      </a:pPr>
                      <a:r>
                        <a:rPr lang="en-US" sz="1400" b="0" i="0" u="none" strike="noStrike" noProof="0"/>
                        <a:t>(</a:t>
                      </a:r>
                      <a:r>
                        <a:rPr lang="en-US" sz="1400" b="0" i="0" u="none" strike="noStrike" noProof="0">
                          <a:latin typeface="Times New Roman"/>
                        </a:rPr>
                        <a:t>Agronomy 2022</a:t>
                      </a:r>
                      <a:r>
                        <a:rPr lang="en-US" sz="1400" b="0" i="0" u="none" strike="noStrike" noProof="0"/>
                        <a:t>)</a:t>
                      </a:r>
                      <a:endParaRPr lang="en-US"/>
                    </a:p>
                  </a:txBody>
                  <a:tcPr marL="0" marR="0" marT="64769" marB="0">
                    <a:lnL w="9525">
                      <a:solidFill>
                        <a:srgbClr val="FFFFFF"/>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algn="ctr"/>
                      <a:r>
                        <a:rPr lang="en-US">
                          <a:latin typeface="Times New Roman"/>
                        </a:rPr>
                        <a:t>Proposed the DISE-net deep learning architecture, created a dilated inception module to boost performance, and conducted comparative analysis with other networks, however DISE-net produced the best results.</a:t>
                      </a:r>
                    </a:p>
                  </a:txBody>
                  <a:tcPr marL="0" marR="0" marT="64769" marB="0">
                    <a:lnL w="9525">
                      <a:solidFill>
                        <a:srgbClr val="FFFFFF"/>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lvl="0" algn="ctr">
                        <a:buNone/>
                      </a:pPr>
                      <a:r>
                        <a:rPr lang="en-US" sz="1400" b="0" i="0" u="none" strike="noStrike" noProof="0">
                          <a:latin typeface="Times New Roman"/>
                        </a:rPr>
                        <a:t>This study does not consider the identification of multiple maize diseases</a:t>
                      </a:r>
                      <a:endParaRPr lang="en-US">
                        <a:latin typeface="Times New Roman"/>
                      </a:endParaRPr>
                    </a:p>
                  </a:txBody>
                  <a:tcPr marL="0" marR="0" marT="64769" marB="0">
                    <a:lnL w="9525">
                      <a:solidFill>
                        <a:srgbClr val="FFFFFF"/>
                      </a:solidFill>
                      <a:prstDash val="solid"/>
                    </a:lnL>
                    <a:lnR w="9525" cap="flat" cmpd="sng" algn="ctr">
                      <a:solidFill>
                        <a:srgbClr val="9E9E9E"/>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extLst>
                  <a:ext uri="{0D108BD9-81ED-4DB2-BD59-A6C34878D82A}">
                    <a16:rowId xmlns:a16="http://schemas.microsoft.com/office/drawing/2014/main" val="10004"/>
                  </a:ext>
                </a:extLst>
              </a:tr>
              <a:tr h="1611170">
                <a:tc>
                  <a:txBody>
                    <a:bodyPr/>
                    <a:lstStyle/>
                    <a:p>
                      <a:pPr algn="ctr">
                        <a:lnSpc>
                          <a:spcPct val="100000"/>
                        </a:lnSpc>
                        <a:spcBef>
                          <a:spcPts val="350"/>
                        </a:spcBef>
                      </a:pPr>
                      <a:r>
                        <a:rPr lang="en-IN" sz="1400">
                          <a:latin typeface="Times New Roman"/>
                          <a:cs typeface="Times New Roman"/>
                        </a:rPr>
                        <a:t>9</a:t>
                      </a:r>
                    </a:p>
                  </a:txBody>
                  <a:tcPr marL="0" marR="0" marT="44450" marB="0">
                    <a:lnL w="9525">
                      <a:solidFill>
                        <a:srgbClr val="9E9E9E"/>
                      </a:solidFill>
                      <a:prstDash val="solid"/>
                    </a:lnL>
                    <a:lnR w="9525" cap="flat" cmpd="sng" algn="ctr">
                      <a:solidFill>
                        <a:srgbClr val="FFFFFF"/>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tc>
                  <a:txBody>
                    <a:bodyPr/>
                    <a:lstStyle/>
                    <a:p>
                      <a:pPr lvl="0" algn="ctr">
                        <a:buNone/>
                      </a:pPr>
                      <a:r>
                        <a:rPr lang="en-US" sz="1400" b="0" i="0" u="none" strike="noStrike" noProof="0">
                          <a:latin typeface="Times New Roman"/>
                        </a:rPr>
                        <a:t>Fraiwan M, </a:t>
                      </a:r>
                      <a:r>
                        <a:rPr lang="en-US" sz="1400" b="0" i="0" u="none" strike="noStrike" noProof="0" err="1">
                          <a:latin typeface="Times New Roman"/>
                        </a:rPr>
                        <a:t>Faouri</a:t>
                      </a:r>
                      <a:r>
                        <a:rPr lang="en-US" sz="1400" b="0" i="0" u="none" strike="noStrike" noProof="0">
                          <a:latin typeface="Times New Roman"/>
                        </a:rPr>
                        <a:t> E, </a:t>
                      </a:r>
                      <a:r>
                        <a:rPr lang="en-US" sz="1400" b="0" i="0" u="none" strike="noStrike" noProof="0" err="1">
                          <a:latin typeface="Times New Roman"/>
                        </a:rPr>
                        <a:t>Khasawneh</a:t>
                      </a:r>
                      <a:r>
                        <a:rPr lang="en-US" sz="1400" b="0" i="0" u="none" strike="noStrike" noProof="0">
                          <a:latin typeface="Times New Roman"/>
                        </a:rPr>
                        <a:t> N.</a:t>
                      </a:r>
                      <a:endParaRPr lang="en-US">
                        <a:latin typeface="Times New Roman"/>
                      </a:endParaRPr>
                    </a:p>
                  </a:txBody>
                  <a:tcPr marL="0" marR="0" marT="64769"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tc>
                  <a:txBody>
                    <a:bodyPr/>
                    <a:lstStyle/>
                    <a:p>
                      <a:pPr algn="ctr"/>
                      <a:r>
                        <a:rPr lang="en-US">
                          <a:latin typeface="Times New Roman"/>
                        </a:rPr>
                        <a:t>Classification of Corn Diseases from Leaf Images Using Deep Transfer Learning</a:t>
                      </a:r>
                    </a:p>
                    <a:p>
                      <a:pPr lvl="0" algn="ctr">
                        <a:buNone/>
                      </a:pPr>
                      <a:endParaRPr lang="en-US">
                        <a:latin typeface="Times New Roman"/>
                      </a:endParaRPr>
                    </a:p>
                    <a:p>
                      <a:pPr lvl="0" algn="ctr">
                        <a:buNone/>
                      </a:pPr>
                      <a:r>
                        <a:rPr lang="en-US">
                          <a:latin typeface="Times New Roman"/>
                        </a:rPr>
                        <a:t>(MDPI 2022)</a:t>
                      </a:r>
                    </a:p>
                  </a:txBody>
                  <a:tcPr marL="0" marR="0" marT="64769"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tc>
                  <a:txBody>
                    <a:bodyPr/>
                    <a:lstStyle/>
                    <a:p>
                      <a:pPr lvl="0" algn="ctr">
                        <a:buNone/>
                      </a:pPr>
                      <a:r>
                        <a:rPr lang="en-US" sz="1400" b="0" i="0" u="none" strike="noStrike" noProof="0">
                          <a:latin typeface="Times New Roman"/>
                        </a:rPr>
                        <a:t>Proposed Transfer learning using well-established and well-designed deep learning models and the experiments were repeated 10 times to account for variability in picking random choices and got the mean accuracy of 98.6%</a:t>
                      </a:r>
                      <a:endParaRPr lang="en-US">
                        <a:latin typeface="Times New Roman"/>
                      </a:endParaRPr>
                    </a:p>
                  </a:txBody>
                  <a:tcPr marL="0" marR="0" marT="64769"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tc>
                  <a:txBody>
                    <a:bodyPr/>
                    <a:lstStyle/>
                    <a:p>
                      <a:pPr algn="ctr"/>
                      <a:r>
                        <a:rPr lang="en-US">
                          <a:latin typeface="Times New Roman"/>
                        </a:rPr>
                        <a:t>The dataset is of less number of images. </a:t>
                      </a:r>
                    </a:p>
                  </a:txBody>
                  <a:tcPr marL="0" marR="0" marT="64769" marB="0">
                    <a:lnL w="9525" cap="flat" cmpd="sng" algn="ctr">
                      <a:solidFill>
                        <a:srgbClr val="FFFFFF"/>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4831604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 name="Slide Number"/>
          <p:cNvSpPr txBox="1">
            <a:spLocks noGrp="1"/>
          </p:cNvSpPr>
          <p:nvPr>
            <p:ph type="sldNum" sz="quarter" idx="2"/>
          </p:nvPr>
        </p:nvSpPr>
        <p:spPr>
          <a:xfrm>
            <a:off x="8407576" y="381000"/>
            <a:ext cx="203024"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157" name="Motivation"/>
          <p:cNvSpPr txBox="1">
            <a:spLocks noGrp="1"/>
          </p:cNvSpPr>
          <p:nvPr>
            <p:ph type="title"/>
          </p:nvPr>
        </p:nvSpPr>
        <p:spPr>
          <a:xfrm>
            <a:off x="1143000" y="484951"/>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sz="3200"/>
              <a:t>Literature Survey</a:t>
            </a:r>
            <a:endParaRPr sz="3200"/>
          </a:p>
        </p:txBody>
      </p:sp>
      <p:graphicFrame>
        <p:nvGraphicFramePr>
          <p:cNvPr id="7" name="object 4"/>
          <p:cNvGraphicFramePr>
            <a:graphicFrameLocks noGrp="1"/>
          </p:cNvGraphicFramePr>
          <p:nvPr>
            <p:extLst>
              <p:ext uri="{D42A27DB-BD31-4B8C-83A1-F6EECF244321}">
                <p14:modId xmlns:p14="http://schemas.microsoft.com/office/powerpoint/2010/main" val="3719964525"/>
              </p:ext>
            </p:extLst>
          </p:nvPr>
        </p:nvGraphicFramePr>
        <p:xfrm>
          <a:off x="801458" y="1685547"/>
          <a:ext cx="7729593" cy="4138533"/>
        </p:xfrm>
        <a:graphic>
          <a:graphicData uri="http://schemas.openxmlformats.org/drawingml/2006/table">
            <a:tbl>
              <a:tblPr firstRow="1" bandRow="1">
                <a:tableStyleId>{2D5ABB26-0587-4C30-8999-92F81FD0307C}</a:tableStyleId>
              </a:tblPr>
              <a:tblGrid>
                <a:gridCol w="489706">
                  <a:extLst>
                    <a:ext uri="{9D8B030D-6E8A-4147-A177-3AD203B41FA5}">
                      <a16:colId xmlns:a16="http://schemas.microsoft.com/office/drawing/2014/main" val="20000"/>
                    </a:ext>
                  </a:extLst>
                </a:gridCol>
                <a:gridCol w="1392702">
                  <a:extLst>
                    <a:ext uri="{9D8B030D-6E8A-4147-A177-3AD203B41FA5}">
                      <a16:colId xmlns:a16="http://schemas.microsoft.com/office/drawing/2014/main" val="20001"/>
                    </a:ext>
                  </a:extLst>
                </a:gridCol>
                <a:gridCol w="1562093">
                  <a:extLst>
                    <a:ext uri="{9D8B030D-6E8A-4147-A177-3AD203B41FA5}">
                      <a16:colId xmlns:a16="http://schemas.microsoft.com/office/drawing/2014/main" val="20002"/>
                    </a:ext>
                  </a:extLst>
                </a:gridCol>
                <a:gridCol w="2317217">
                  <a:extLst>
                    <a:ext uri="{9D8B030D-6E8A-4147-A177-3AD203B41FA5}">
                      <a16:colId xmlns:a16="http://schemas.microsoft.com/office/drawing/2014/main" val="20003"/>
                    </a:ext>
                  </a:extLst>
                </a:gridCol>
                <a:gridCol w="1967875">
                  <a:extLst>
                    <a:ext uri="{9D8B030D-6E8A-4147-A177-3AD203B41FA5}">
                      <a16:colId xmlns:a16="http://schemas.microsoft.com/office/drawing/2014/main" val="20004"/>
                    </a:ext>
                  </a:extLst>
                </a:gridCol>
              </a:tblGrid>
              <a:tr h="262250">
                <a:tc>
                  <a:txBody>
                    <a:bodyPr/>
                    <a:lstStyle/>
                    <a:p>
                      <a:pPr marL="85725" algn="ctr">
                        <a:lnSpc>
                          <a:spcPts val="1655"/>
                        </a:lnSpc>
                        <a:spcBef>
                          <a:spcPts val="620"/>
                        </a:spcBef>
                      </a:pPr>
                      <a:r>
                        <a:rPr sz="1400" b="1" spc="-5">
                          <a:solidFill>
                            <a:srgbClr val="FFFFFF"/>
                          </a:solidFill>
                          <a:latin typeface="Arial"/>
                          <a:cs typeface="Arial"/>
                        </a:rPr>
                        <a:t>S.</a:t>
                      </a:r>
                      <a:endParaRPr sz="1400">
                        <a:latin typeface="Arial"/>
                        <a:cs typeface="Arial"/>
                      </a:endParaRPr>
                    </a:p>
                  </a:txBody>
                  <a:tcPr marL="0" marR="0" marT="78740" marB="0">
                    <a:lnL w="9525">
                      <a:solidFill>
                        <a:srgbClr val="9E9E9E"/>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090" algn="ctr">
                        <a:lnSpc>
                          <a:spcPts val="1655"/>
                        </a:lnSpc>
                        <a:spcBef>
                          <a:spcPts val="620"/>
                        </a:spcBef>
                      </a:pPr>
                      <a:r>
                        <a:rPr sz="1400" b="1" spc="-5">
                          <a:solidFill>
                            <a:srgbClr val="FFFFFF"/>
                          </a:solidFill>
                          <a:latin typeface="Arial"/>
                          <a:cs typeface="Arial"/>
                        </a:rPr>
                        <a:t>Authors</a:t>
                      </a:r>
                      <a:endParaRPr sz="1400">
                        <a:latin typeface="Arial"/>
                        <a:cs typeface="Arial"/>
                      </a:endParaRPr>
                    </a:p>
                  </a:txBody>
                  <a:tcPr marL="0" marR="0" marT="78740" marB="0">
                    <a:lnL w="9525">
                      <a:solidFill>
                        <a:srgbClr val="FFFFFF"/>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090" algn="ctr">
                        <a:lnSpc>
                          <a:spcPts val="1655"/>
                        </a:lnSpc>
                        <a:spcBef>
                          <a:spcPts val="620"/>
                        </a:spcBef>
                      </a:pPr>
                      <a:r>
                        <a:rPr sz="1400" b="1" spc="-5">
                          <a:solidFill>
                            <a:srgbClr val="FFFFFF"/>
                          </a:solidFill>
                          <a:latin typeface="Arial"/>
                          <a:cs typeface="Arial"/>
                        </a:rPr>
                        <a:t>Full</a:t>
                      </a:r>
                      <a:r>
                        <a:rPr sz="1400" b="1" spc="-30">
                          <a:solidFill>
                            <a:srgbClr val="FFFFFF"/>
                          </a:solidFill>
                          <a:latin typeface="Arial"/>
                          <a:cs typeface="Arial"/>
                        </a:rPr>
                        <a:t> </a:t>
                      </a:r>
                      <a:r>
                        <a:rPr sz="1400" b="1">
                          <a:solidFill>
                            <a:srgbClr val="FFFFFF"/>
                          </a:solidFill>
                          <a:latin typeface="Arial"/>
                          <a:cs typeface="Arial"/>
                        </a:rPr>
                        <a:t>title</a:t>
                      </a:r>
                      <a:r>
                        <a:rPr sz="1400" b="1" spc="-25">
                          <a:solidFill>
                            <a:srgbClr val="FFFFFF"/>
                          </a:solidFill>
                          <a:latin typeface="Arial"/>
                          <a:cs typeface="Arial"/>
                        </a:rPr>
                        <a:t> </a:t>
                      </a:r>
                      <a:r>
                        <a:rPr sz="1400" b="1" spc="-5">
                          <a:solidFill>
                            <a:srgbClr val="FFFFFF"/>
                          </a:solidFill>
                          <a:latin typeface="Arial"/>
                          <a:cs typeface="Arial"/>
                        </a:rPr>
                        <a:t>of</a:t>
                      </a:r>
                      <a:r>
                        <a:rPr sz="1400" b="1" spc="-25">
                          <a:solidFill>
                            <a:srgbClr val="FFFFFF"/>
                          </a:solidFill>
                          <a:latin typeface="Arial"/>
                          <a:cs typeface="Arial"/>
                        </a:rPr>
                        <a:t> </a:t>
                      </a:r>
                      <a:r>
                        <a:rPr sz="1400" b="1">
                          <a:solidFill>
                            <a:srgbClr val="FFFFFF"/>
                          </a:solidFill>
                          <a:latin typeface="Arial"/>
                          <a:cs typeface="Arial"/>
                        </a:rPr>
                        <a:t>the</a:t>
                      </a:r>
                      <a:endParaRPr sz="1400">
                        <a:latin typeface="Arial"/>
                        <a:cs typeface="Arial"/>
                      </a:endParaRPr>
                    </a:p>
                  </a:txBody>
                  <a:tcPr marL="0" marR="0" marT="78740" marB="0">
                    <a:lnL w="9525">
                      <a:solidFill>
                        <a:srgbClr val="FFFFFF"/>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725" algn="ctr">
                        <a:lnSpc>
                          <a:spcPts val="1655"/>
                        </a:lnSpc>
                        <a:spcBef>
                          <a:spcPts val="620"/>
                        </a:spcBef>
                      </a:pPr>
                      <a:r>
                        <a:rPr sz="1400" b="1" spc="-5">
                          <a:solidFill>
                            <a:srgbClr val="FFFFFF"/>
                          </a:solidFill>
                          <a:latin typeface="Arial"/>
                          <a:cs typeface="Arial"/>
                        </a:rPr>
                        <a:t>Inference</a:t>
                      </a:r>
                      <a:r>
                        <a:rPr sz="1400" b="1" spc="-35">
                          <a:solidFill>
                            <a:srgbClr val="FFFFFF"/>
                          </a:solidFill>
                          <a:latin typeface="Arial"/>
                          <a:cs typeface="Arial"/>
                        </a:rPr>
                        <a:t> </a:t>
                      </a:r>
                      <a:r>
                        <a:rPr sz="1400" b="1">
                          <a:solidFill>
                            <a:srgbClr val="FFFFFF"/>
                          </a:solidFill>
                          <a:latin typeface="Arial"/>
                          <a:cs typeface="Arial"/>
                        </a:rPr>
                        <a:t>from</a:t>
                      </a:r>
                      <a:r>
                        <a:rPr sz="1400" b="1" spc="-35">
                          <a:solidFill>
                            <a:srgbClr val="FFFFFF"/>
                          </a:solidFill>
                          <a:latin typeface="Arial"/>
                          <a:cs typeface="Arial"/>
                        </a:rPr>
                        <a:t> </a:t>
                      </a:r>
                      <a:r>
                        <a:rPr sz="1400" b="1">
                          <a:solidFill>
                            <a:srgbClr val="FFFFFF"/>
                          </a:solidFill>
                          <a:latin typeface="Arial"/>
                          <a:cs typeface="Arial"/>
                        </a:rPr>
                        <a:t>the</a:t>
                      </a:r>
                      <a:endParaRPr sz="1400">
                        <a:latin typeface="Arial"/>
                        <a:cs typeface="Arial"/>
                      </a:endParaRPr>
                    </a:p>
                  </a:txBody>
                  <a:tcPr marL="0" marR="0" marT="78740" marB="0">
                    <a:lnL w="9525">
                      <a:solidFill>
                        <a:srgbClr val="FFFFFF"/>
                      </a:solidFill>
                      <a:prstDash val="solid"/>
                    </a:lnL>
                    <a:lnR w="9525">
                      <a:solidFill>
                        <a:srgbClr val="FFFFFF"/>
                      </a:solidFill>
                      <a:prstDash val="solid"/>
                    </a:lnR>
                    <a:lnT w="9525">
                      <a:solidFill>
                        <a:srgbClr val="9E9E9E"/>
                      </a:solidFill>
                      <a:prstDash val="solid"/>
                    </a:lnT>
                    <a:solidFill>
                      <a:srgbClr val="0B5394"/>
                    </a:solidFill>
                  </a:tcPr>
                </a:tc>
                <a:tc>
                  <a:txBody>
                    <a:bodyPr/>
                    <a:lstStyle/>
                    <a:p>
                      <a:pPr marL="85725" algn="ctr">
                        <a:lnSpc>
                          <a:spcPts val="1655"/>
                        </a:lnSpc>
                        <a:spcBef>
                          <a:spcPts val="620"/>
                        </a:spcBef>
                      </a:pPr>
                      <a:r>
                        <a:rPr sz="1400" b="1" spc="-5">
                          <a:solidFill>
                            <a:srgbClr val="FFFFFF"/>
                          </a:solidFill>
                          <a:latin typeface="Arial"/>
                          <a:cs typeface="Arial"/>
                        </a:rPr>
                        <a:t>Open</a:t>
                      </a:r>
                      <a:r>
                        <a:rPr sz="1400" b="1" spc="-35">
                          <a:solidFill>
                            <a:srgbClr val="FFFFFF"/>
                          </a:solidFill>
                          <a:latin typeface="Arial"/>
                          <a:cs typeface="Arial"/>
                        </a:rPr>
                        <a:t> </a:t>
                      </a:r>
                      <a:r>
                        <a:rPr sz="1400" b="1" spc="-5">
                          <a:solidFill>
                            <a:srgbClr val="FFFFFF"/>
                          </a:solidFill>
                          <a:latin typeface="Arial"/>
                          <a:cs typeface="Arial"/>
                        </a:rPr>
                        <a:t>Problem</a:t>
                      </a:r>
                      <a:r>
                        <a:rPr sz="1400" b="1" spc="-35">
                          <a:solidFill>
                            <a:srgbClr val="FFFFFF"/>
                          </a:solidFill>
                          <a:latin typeface="Arial"/>
                          <a:cs typeface="Arial"/>
                        </a:rPr>
                        <a:t> </a:t>
                      </a:r>
                      <a:r>
                        <a:rPr sz="1400" b="1">
                          <a:solidFill>
                            <a:srgbClr val="FFFFFF"/>
                          </a:solidFill>
                          <a:latin typeface="Arial"/>
                          <a:cs typeface="Arial"/>
                        </a:rPr>
                        <a:t>(for</a:t>
                      </a:r>
                      <a:endParaRPr sz="1400">
                        <a:latin typeface="Arial"/>
                        <a:cs typeface="Arial"/>
                      </a:endParaRPr>
                    </a:p>
                  </a:txBody>
                  <a:tcPr marL="0" marR="0" marT="78740" marB="0">
                    <a:lnL w="9525">
                      <a:solidFill>
                        <a:srgbClr val="FFFFFF"/>
                      </a:solidFill>
                      <a:prstDash val="solid"/>
                    </a:lnL>
                    <a:lnR w="9525">
                      <a:solidFill>
                        <a:srgbClr val="9E9E9E"/>
                      </a:solidFill>
                      <a:prstDash val="solid"/>
                    </a:lnR>
                    <a:lnT w="9525">
                      <a:solidFill>
                        <a:srgbClr val="9E9E9E"/>
                      </a:solidFill>
                      <a:prstDash val="solid"/>
                    </a:lnT>
                    <a:solidFill>
                      <a:srgbClr val="0B5394"/>
                    </a:solidFill>
                  </a:tcPr>
                </a:tc>
                <a:extLst>
                  <a:ext uri="{0D108BD9-81ED-4DB2-BD59-A6C34878D82A}">
                    <a16:rowId xmlns:a16="http://schemas.microsoft.com/office/drawing/2014/main" val="10000"/>
                  </a:ext>
                </a:extLst>
              </a:tr>
              <a:tr h="185613">
                <a:tc>
                  <a:txBody>
                    <a:bodyPr/>
                    <a:lstStyle/>
                    <a:p>
                      <a:pPr marL="85725" algn="ctr">
                        <a:lnSpc>
                          <a:spcPts val="1580"/>
                        </a:lnSpc>
                      </a:pPr>
                      <a:r>
                        <a:rPr sz="1400" b="1" spc="-5">
                          <a:solidFill>
                            <a:srgbClr val="FFFFFF"/>
                          </a:solidFill>
                          <a:latin typeface="Arial"/>
                          <a:cs typeface="Arial"/>
                        </a:rPr>
                        <a:t>NO</a:t>
                      </a:r>
                      <a:endParaRPr sz="1400">
                        <a:latin typeface="Arial"/>
                        <a:cs typeface="Arial"/>
                      </a:endParaRPr>
                    </a:p>
                  </a:txBody>
                  <a:tcPr marL="0" marR="0" marT="0" marB="0">
                    <a:lnL w="9525">
                      <a:solidFill>
                        <a:srgbClr val="9E9E9E"/>
                      </a:solidFill>
                      <a:prstDash val="solid"/>
                    </a:lnL>
                    <a:lnR w="9525">
                      <a:solidFill>
                        <a:srgbClr val="FFFFFF"/>
                      </a:solidFill>
                      <a:prstDash val="solid"/>
                    </a:lnR>
                    <a:solidFill>
                      <a:srgbClr val="0B5394"/>
                    </a:solidFill>
                  </a:tcPr>
                </a:tc>
                <a:tc>
                  <a:txBody>
                    <a:bodyPr/>
                    <a:lstStyle/>
                    <a:p>
                      <a:pPr marL="85090" algn="ctr">
                        <a:lnSpc>
                          <a:spcPts val="1580"/>
                        </a:lnSpc>
                      </a:pPr>
                      <a:r>
                        <a:rPr sz="1400" b="1" spc="-5">
                          <a:solidFill>
                            <a:srgbClr val="FFFFFF"/>
                          </a:solidFill>
                          <a:latin typeface="Arial"/>
                          <a:cs typeface="Arial"/>
                        </a:rPr>
                        <a:t>name(s)</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090" algn="ctr">
                        <a:lnSpc>
                          <a:spcPts val="1580"/>
                        </a:lnSpc>
                      </a:pPr>
                      <a:r>
                        <a:rPr sz="1400" b="1" spc="-5">
                          <a:solidFill>
                            <a:srgbClr val="FFFFFF"/>
                          </a:solidFill>
                          <a:latin typeface="Arial"/>
                          <a:cs typeface="Arial"/>
                        </a:rPr>
                        <a:t>paper</a:t>
                      </a:r>
                      <a:r>
                        <a:rPr sz="1400" b="1" spc="-35">
                          <a:solidFill>
                            <a:srgbClr val="FFFFFF"/>
                          </a:solidFill>
                          <a:latin typeface="Arial"/>
                          <a:cs typeface="Arial"/>
                        </a:rPr>
                        <a:t> </a:t>
                      </a:r>
                      <a:r>
                        <a:rPr sz="1400" b="1" spc="-5">
                          <a:solidFill>
                            <a:srgbClr val="FFFFFF"/>
                          </a:solidFill>
                          <a:latin typeface="Arial"/>
                          <a:cs typeface="Arial"/>
                        </a:rPr>
                        <a:t>with</a:t>
                      </a:r>
                      <a:r>
                        <a:rPr sz="1400" b="1" spc="-55">
                          <a:solidFill>
                            <a:srgbClr val="FFFFFF"/>
                          </a:solidFill>
                          <a:latin typeface="Arial"/>
                          <a:cs typeface="Arial"/>
                        </a:rPr>
                        <a:t> </a:t>
                      </a:r>
                      <a:r>
                        <a:rPr sz="1400" b="1" spc="-25">
                          <a:solidFill>
                            <a:srgbClr val="FFFFFF"/>
                          </a:solidFill>
                          <a:latin typeface="Arial"/>
                          <a:cs typeface="Arial"/>
                        </a:rPr>
                        <a:t>Year</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725" algn="ctr">
                        <a:lnSpc>
                          <a:spcPts val="1580"/>
                        </a:lnSpc>
                      </a:pPr>
                      <a:r>
                        <a:rPr sz="1400" b="1" spc="-5">
                          <a:solidFill>
                            <a:srgbClr val="FFFFFF"/>
                          </a:solidFill>
                          <a:latin typeface="Arial"/>
                          <a:cs typeface="Arial"/>
                        </a:rPr>
                        <a:t>paper</a:t>
                      </a:r>
                      <a:r>
                        <a:rPr sz="1400" b="1" spc="-35">
                          <a:solidFill>
                            <a:srgbClr val="FFFFFF"/>
                          </a:solidFill>
                          <a:latin typeface="Arial"/>
                          <a:cs typeface="Arial"/>
                        </a:rPr>
                        <a:t> </a:t>
                      </a:r>
                      <a:r>
                        <a:rPr sz="1400" b="1">
                          <a:solidFill>
                            <a:srgbClr val="FFFFFF"/>
                          </a:solidFill>
                          <a:latin typeface="Arial"/>
                          <a:cs typeface="Arial"/>
                        </a:rPr>
                        <a:t>(based</a:t>
                      </a:r>
                      <a:r>
                        <a:rPr sz="1400" b="1" spc="-35">
                          <a:solidFill>
                            <a:srgbClr val="FFFFFF"/>
                          </a:solidFill>
                          <a:latin typeface="Arial"/>
                          <a:cs typeface="Arial"/>
                        </a:rPr>
                        <a:t> </a:t>
                      </a:r>
                      <a:r>
                        <a:rPr sz="1400" b="1" spc="-5">
                          <a:solidFill>
                            <a:srgbClr val="FFFFFF"/>
                          </a:solidFill>
                          <a:latin typeface="Arial"/>
                          <a:cs typeface="Arial"/>
                        </a:rPr>
                        <a:t>on</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725" algn="ctr">
                        <a:lnSpc>
                          <a:spcPts val="1580"/>
                        </a:lnSpc>
                      </a:pPr>
                      <a:r>
                        <a:rPr sz="1400" b="1" spc="-5">
                          <a:solidFill>
                            <a:srgbClr val="FFFFFF"/>
                          </a:solidFill>
                          <a:latin typeface="Arial"/>
                          <a:cs typeface="Arial"/>
                        </a:rPr>
                        <a:t>your</a:t>
                      </a:r>
                      <a:r>
                        <a:rPr sz="1400" b="1" spc="-35">
                          <a:solidFill>
                            <a:srgbClr val="FFFFFF"/>
                          </a:solidFill>
                          <a:latin typeface="Arial"/>
                          <a:cs typeface="Arial"/>
                        </a:rPr>
                        <a:t> </a:t>
                      </a:r>
                      <a:r>
                        <a:rPr sz="1400" b="1" spc="-5">
                          <a:solidFill>
                            <a:srgbClr val="FFFFFF"/>
                          </a:solidFill>
                          <a:latin typeface="Arial"/>
                          <a:cs typeface="Arial"/>
                        </a:rPr>
                        <a:t>proposed</a:t>
                      </a:r>
                      <a:r>
                        <a:rPr sz="1400" b="1" spc="-35">
                          <a:solidFill>
                            <a:srgbClr val="FFFFFF"/>
                          </a:solidFill>
                          <a:latin typeface="Arial"/>
                          <a:cs typeface="Arial"/>
                        </a:rPr>
                        <a:t> </a:t>
                      </a:r>
                      <a:r>
                        <a:rPr sz="1400" b="1" spc="-5">
                          <a:solidFill>
                            <a:srgbClr val="FFFFFF"/>
                          </a:solidFill>
                          <a:latin typeface="Arial"/>
                          <a:cs typeface="Arial"/>
                        </a:rPr>
                        <a:t>work)</a:t>
                      </a:r>
                      <a:endParaRPr sz="1400">
                        <a:latin typeface="Arial"/>
                        <a:cs typeface="Arial"/>
                      </a:endParaRPr>
                    </a:p>
                  </a:txBody>
                  <a:tcPr marL="0" marR="0" marT="0" marB="0">
                    <a:lnL w="9525">
                      <a:solidFill>
                        <a:srgbClr val="FFFFFF"/>
                      </a:solidFill>
                      <a:prstDash val="solid"/>
                    </a:lnL>
                    <a:lnR w="9525">
                      <a:solidFill>
                        <a:srgbClr val="9E9E9E"/>
                      </a:solidFill>
                      <a:prstDash val="solid"/>
                    </a:lnR>
                    <a:solidFill>
                      <a:srgbClr val="0B5394"/>
                    </a:solidFill>
                  </a:tcPr>
                </a:tc>
                <a:extLst>
                  <a:ext uri="{0D108BD9-81ED-4DB2-BD59-A6C34878D82A}">
                    <a16:rowId xmlns:a16="http://schemas.microsoft.com/office/drawing/2014/main" val="10001"/>
                  </a:ext>
                </a:extLst>
              </a:tr>
              <a:tr h="185613">
                <a:tc>
                  <a:txBody>
                    <a:bodyPr/>
                    <a:lstStyle/>
                    <a:p>
                      <a:pPr algn="ctr">
                        <a:lnSpc>
                          <a:spcPct val="100000"/>
                        </a:lnSpc>
                      </a:pPr>
                      <a:endParaRPr sz="1200">
                        <a:latin typeface="Times New Roman"/>
                        <a:cs typeface="Times New Roman"/>
                      </a:endParaRPr>
                    </a:p>
                  </a:txBody>
                  <a:tcPr marL="0" marR="0" marT="0" marB="0">
                    <a:lnL w="9525">
                      <a:solidFill>
                        <a:srgbClr val="9E9E9E"/>
                      </a:solidFill>
                      <a:prstDash val="solid"/>
                    </a:lnL>
                    <a:lnR w="9525">
                      <a:solidFill>
                        <a:srgbClr val="FFFFFF"/>
                      </a:solidFill>
                      <a:prstDash val="solid"/>
                    </a:lnR>
                    <a:solidFill>
                      <a:srgbClr val="0B5394"/>
                    </a:solidFill>
                  </a:tcPr>
                </a:tc>
                <a:tc>
                  <a:txBody>
                    <a:bodyPr/>
                    <a:lstStyle/>
                    <a:p>
                      <a:pPr algn="ct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algn="ct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marL="85725" algn="ctr">
                        <a:lnSpc>
                          <a:spcPts val="1580"/>
                        </a:lnSpc>
                      </a:pPr>
                      <a:r>
                        <a:rPr sz="1400" b="1" spc="-15">
                          <a:solidFill>
                            <a:srgbClr val="FFFFFF"/>
                          </a:solidFill>
                          <a:latin typeface="Arial"/>
                          <a:cs typeface="Arial"/>
                        </a:rPr>
                        <a:t>methodology,</a:t>
                      </a:r>
                      <a:endParaRPr sz="1400">
                        <a:latin typeface="Arial"/>
                        <a:cs typeface="Arial"/>
                      </a:endParaRPr>
                    </a:p>
                  </a:txBody>
                  <a:tcPr marL="0" marR="0" marT="0" marB="0">
                    <a:lnL w="9525">
                      <a:solidFill>
                        <a:srgbClr val="FFFFFF"/>
                      </a:solidFill>
                      <a:prstDash val="solid"/>
                    </a:lnL>
                    <a:lnR w="9525">
                      <a:solidFill>
                        <a:srgbClr val="FFFFFF"/>
                      </a:solidFill>
                      <a:prstDash val="solid"/>
                    </a:lnR>
                    <a:solidFill>
                      <a:srgbClr val="0B5394"/>
                    </a:solidFill>
                  </a:tcPr>
                </a:tc>
                <a:tc>
                  <a:txBody>
                    <a:bodyPr/>
                    <a:lstStyle/>
                    <a:p>
                      <a:pPr algn="ct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9E9E9E"/>
                      </a:solidFill>
                      <a:prstDash val="solid"/>
                    </a:lnR>
                    <a:solidFill>
                      <a:srgbClr val="0B5394"/>
                    </a:solidFill>
                  </a:tcPr>
                </a:tc>
                <a:extLst>
                  <a:ext uri="{0D108BD9-81ED-4DB2-BD59-A6C34878D82A}">
                    <a16:rowId xmlns:a16="http://schemas.microsoft.com/office/drawing/2014/main" val="10002"/>
                  </a:ext>
                </a:extLst>
              </a:tr>
              <a:tr h="268034">
                <a:tc>
                  <a:txBody>
                    <a:bodyPr/>
                    <a:lstStyle/>
                    <a:p>
                      <a:pPr algn="ctr">
                        <a:lnSpc>
                          <a:spcPct val="100000"/>
                        </a:lnSpc>
                      </a:pPr>
                      <a:endParaRPr sz="1400">
                        <a:latin typeface="Times New Roman"/>
                        <a:cs typeface="Times New Roman"/>
                      </a:endParaRPr>
                    </a:p>
                  </a:txBody>
                  <a:tcPr marL="0" marR="0" marT="0" marB="0">
                    <a:lnL w="9525">
                      <a:solidFill>
                        <a:srgbClr val="9E9E9E"/>
                      </a:solidFill>
                      <a:prstDash val="solid"/>
                    </a:lnL>
                    <a:lnR w="9525">
                      <a:solidFill>
                        <a:srgbClr val="FFFFFF"/>
                      </a:solidFill>
                      <a:prstDash val="solid"/>
                    </a:lnR>
                    <a:lnB w="9525">
                      <a:solidFill>
                        <a:srgbClr val="9E9E9E"/>
                      </a:solidFill>
                      <a:prstDash val="solid"/>
                    </a:lnB>
                    <a:solidFill>
                      <a:srgbClr val="0B5394"/>
                    </a:solidFill>
                  </a:tcPr>
                </a:tc>
                <a:tc>
                  <a:txBody>
                    <a:bodyPr/>
                    <a:lstStyle/>
                    <a:p>
                      <a:pPr algn="ctr">
                        <a:lnSpc>
                          <a:spcPct val="100000"/>
                        </a:lnSpc>
                      </a:pPr>
                      <a:endParaRPr sz="1400">
                        <a:latin typeface="Times New Roman"/>
                        <a:cs typeface="Times New Roman"/>
                      </a:endParaRPr>
                    </a:p>
                  </a:txBody>
                  <a:tcPr marL="0" marR="0" marT="0" marB="0">
                    <a:lnL w="9525">
                      <a:solidFill>
                        <a:srgbClr val="FFFFFF"/>
                      </a:solidFill>
                      <a:prstDash val="solid"/>
                    </a:lnL>
                    <a:lnR w="9525">
                      <a:solidFill>
                        <a:srgbClr val="FFFFFF"/>
                      </a:solidFill>
                      <a:prstDash val="solid"/>
                    </a:lnR>
                    <a:lnB w="9525">
                      <a:solidFill>
                        <a:srgbClr val="9E9E9E"/>
                      </a:solidFill>
                      <a:prstDash val="solid"/>
                    </a:lnB>
                    <a:solidFill>
                      <a:srgbClr val="0B5394"/>
                    </a:solidFill>
                  </a:tcPr>
                </a:tc>
                <a:tc>
                  <a:txBody>
                    <a:bodyPr/>
                    <a:lstStyle/>
                    <a:p>
                      <a:pPr algn="ctr">
                        <a:lnSpc>
                          <a:spcPct val="100000"/>
                        </a:lnSpc>
                      </a:pPr>
                      <a:endParaRPr sz="1400">
                        <a:latin typeface="Times New Roman"/>
                        <a:cs typeface="Times New Roman"/>
                      </a:endParaRPr>
                    </a:p>
                  </a:txBody>
                  <a:tcPr marL="0" marR="0" marT="0" marB="0">
                    <a:lnL w="9525">
                      <a:solidFill>
                        <a:srgbClr val="FFFFFF"/>
                      </a:solidFill>
                      <a:prstDash val="solid"/>
                    </a:lnL>
                    <a:lnR w="9525">
                      <a:solidFill>
                        <a:srgbClr val="FFFFFF"/>
                      </a:solidFill>
                      <a:prstDash val="solid"/>
                    </a:lnR>
                    <a:lnB w="9525">
                      <a:solidFill>
                        <a:srgbClr val="9E9E9E"/>
                      </a:solidFill>
                      <a:prstDash val="solid"/>
                    </a:lnB>
                    <a:solidFill>
                      <a:srgbClr val="0B5394"/>
                    </a:solidFill>
                  </a:tcPr>
                </a:tc>
                <a:tc>
                  <a:txBody>
                    <a:bodyPr/>
                    <a:lstStyle/>
                    <a:p>
                      <a:pPr marL="85725" algn="ctr">
                        <a:lnSpc>
                          <a:spcPts val="1605"/>
                        </a:lnSpc>
                      </a:pPr>
                      <a:r>
                        <a:rPr sz="1400" b="1">
                          <a:solidFill>
                            <a:srgbClr val="FFFFFF"/>
                          </a:solidFill>
                          <a:latin typeface="Arial"/>
                          <a:cs typeface="Arial"/>
                        </a:rPr>
                        <a:t>technology)</a:t>
                      </a:r>
                      <a:endParaRPr sz="1400">
                        <a:latin typeface="Arial"/>
                        <a:cs typeface="Arial"/>
                      </a:endParaRPr>
                    </a:p>
                  </a:txBody>
                  <a:tcPr marL="0" marR="0" marT="0" marB="0">
                    <a:lnL w="9525">
                      <a:solidFill>
                        <a:srgbClr val="FFFFFF"/>
                      </a:solidFill>
                      <a:prstDash val="solid"/>
                    </a:lnL>
                    <a:lnR w="9525">
                      <a:solidFill>
                        <a:srgbClr val="FFFFFF"/>
                      </a:solidFill>
                      <a:prstDash val="solid"/>
                    </a:lnR>
                    <a:lnB w="9525">
                      <a:solidFill>
                        <a:srgbClr val="9E9E9E"/>
                      </a:solidFill>
                      <a:prstDash val="solid"/>
                    </a:lnB>
                    <a:solidFill>
                      <a:srgbClr val="0B5394"/>
                    </a:solidFill>
                  </a:tcPr>
                </a:tc>
                <a:tc>
                  <a:txBody>
                    <a:bodyPr/>
                    <a:lstStyle/>
                    <a:p>
                      <a:pPr algn="ctr">
                        <a:lnSpc>
                          <a:spcPct val="100000"/>
                        </a:lnSpc>
                      </a:pPr>
                      <a:endParaRPr sz="1400">
                        <a:latin typeface="Times New Roman"/>
                        <a:cs typeface="Times New Roman"/>
                      </a:endParaRPr>
                    </a:p>
                  </a:txBody>
                  <a:tcPr marL="0" marR="0" marT="0" marB="0">
                    <a:lnL w="9525">
                      <a:solidFill>
                        <a:srgbClr val="FFFFFF"/>
                      </a:solidFill>
                      <a:prstDash val="solid"/>
                    </a:lnL>
                    <a:lnR w="9525">
                      <a:solidFill>
                        <a:srgbClr val="9E9E9E"/>
                      </a:solidFill>
                      <a:prstDash val="solid"/>
                    </a:lnR>
                    <a:lnB w="9525">
                      <a:solidFill>
                        <a:srgbClr val="9E9E9E"/>
                      </a:solidFill>
                      <a:prstDash val="solid"/>
                    </a:lnB>
                    <a:solidFill>
                      <a:srgbClr val="0B5394"/>
                    </a:solidFill>
                  </a:tcPr>
                </a:tc>
                <a:extLst>
                  <a:ext uri="{0D108BD9-81ED-4DB2-BD59-A6C34878D82A}">
                    <a16:rowId xmlns:a16="http://schemas.microsoft.com/office/drawing/2014/main" val="10003"/>
                  </a:ext>
                </a:extLst>
              </a:tr>
              <a:tr h="1394866">
                <a:tc>
                  <a:txBody>
                    <a:bodyPr/>
                    <a:lstStyle/>
                    <a:p>
                      <a:pPr marL="85725" algn="ctr">
                        <a:lnSpc>
                          <a:spcPct val="100000"/>
                        </a:lnSpc>
                        <a:spcBef>
                          <a:spcPts val="350"/>
                        </a:spcBef>
                      </a:pPr>
                      <a:r>
                        <a:rPr lang="en-US" sz="1400">
                          <a:latin typeface="Times New Roman"/>
                          <a:cs typeface="Times New Roman"/>
                        </a:rPr>
                        <a:t>10</a:t>
                      </a:r>
                      <a:endParaRPr sz="1400">
                        <a:latin typeface="Times New Roman"/>
                        <a:cs typeface="Times New Roman"/>
                      </a:endParaRPr>
                    </a:p>
                  </a:txBody>
                  <a:tcPr marL="0" marR="0" marT="44450" marB="0">
                    <a:lnL w="9525">
                      <a:solidFill>
                        <a:srgbClr val="9E9E9E"/>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lvl="0" algn="ctr">
                        <a:buNone/>
                      </a:pPr>
                      <a:r>
                        <a:rPr lang="en-US" sz="1400" b="0" i="0" u="none" strike="noStrike" noProof="0">
                          <a:latin typeface="Times New Roman"/>
                        </a:rPr>
                        <a:t>Haque, Md &amp; Adolphs, Julian</a:t>
                      </a:r>
                      <a:endParaRPr lang="en-US">
                        <a:latin typeface="Times New Roman"/>
                      </a:endParaRPr>
                    </a:p>
                  </a:txBody>
                  <a:tcPr marL="0" marR="0" marT="64769" marB="0">
                    <a:lnL w="9525">
                      <a:solidFill>
                        <a:srgbClr val="FFFFFF"/>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algn="ctr"/>
                      <a:r>
                        <a:rPr lang="en-US">
                          <a:latin typeface="Times New Roman"/>
                        </a:rPr>
                        <a:t>Corn Leaf Disease Classification and Detection using Deep Convolutional Neural Network</a:t>
                      </a:r>
                    </a:p>
                    <a:p>
                      <a:pPr lvl="0" algn="ctr">
                        <a:buNone/>
                      </a:pPr>
                      <a:endParaRPr lang="en-US">
                        <a:latin typeface="Times New Roman"/>
                      </a:endParaRPr>
                    </a:p>
                    <a:p>
                      <a:pPr lvl="0" algn="ctr">
                        <a:buNone/>
                      </a:pPr>
                      <a:r>
                        <a:rPr lang="en-US">
                          <a:latin typeface="Times New Roman"/>
                        </a:rPr>
                        <a:t>(2021)</a:t>
                      </a:r>
                    </a:p>
                  </a:txBody>
                  <a:tcPr marL="0" marR="0" marT="64769" marB="0">
                    <a:lnL w="9525">
                      <a:solidFill>
                        <a:srgbClr val="FFFFFF"/>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algn="ctr"/>
                      <a:r>
                        <a:rPr lang="en-US">
                          <a:latin typeface="Times New Roman"/>
                        </a:rPr>
                        <a:t>proposed two models - </a:t>
                      </a:r>
                      <a:r>
                        <a:rPr lang="en-US" err="1">
                          <a:latin typeface="Times New Roman"/>
                        </a:rPr>
                        <a:t>vgg</a:t>
                      </a:r>
                      <a:r>
                        <a:rPr lang="en-US">
                          <a:latin typeface="Times New Roman"/>
                        </a:rPr>
                        <a:t> block model for classification and YOLOv4 for the detection </a:t>
                      </a:r>
                    </a:p>
                  </a:txBody>
                  <a:tcPr marL="0" marR="0" marT="64769" marB="0">
                    <a:lnL w="9525">
                      <a:solidFill>
                        <a:srgbClr val="FFFFFF"/>
                      </a:solidFill>
                      <a:prstDash val="solid"/>
                    </a:lnL>
                    <a:lnR w="9525" cap="flat" cmpd="sng" algn="ctr">
                      <a:solidFill>
                        <a:srgbClr val="FFFFFF"/>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tc>
                  <a:txBody>
                    <a:bodyPr/>
                    <a:lstStyle/>
                    <a:p>
                      <a:pPr lvl="0" algn="ctr">
                        <a:buNone/>
                      </a:pPr>
                      <a:r>
                        <a:rPr lang="en-US" sz="1400" b="0" i="0" u="none" strike="noStrike" noProof="0">
                          <a:latin typeface="Times New Roman"/>
                        </a:rPr>
                        <a:t>the detection model achieves 55.30% accuracy</a:t>
                      </a:r>
                      <a:endParaRPr lang="en-US">
                        <a:latin typeface="Times New Roman"/>
                      </a:endParaRPr>
                    </a:p>
                  </a:txBody>
                  <a:tcPr marL="0" marR="0" marT="64769" marB="0">
                    <a:lnL w="9525">
                      <a:solidFill>
                        <a:srgbClr val="FFFFFF"/>
                      </a:solidFill>
                      <a:prstDash val="solid"/>
                    </a:lnL>
                    <a:lnR w="9525" cap="flat" cmpd="sng" algn="ctr">
                      <a:solidFill>
                        <a:srgbClr val="9E9E9E"/>
                      </a:solidFill>
                      <a:prstDash val="solid"/>
                      <a:round/>
                      <a:headEnd type="none" w="med" len="med"/>
                      <a:tailEnd type="none" w="med" len="med"/>
                    </a:lnR>
                    <a:lnT w="9525">
                      <a:solidFill>
                        <a:srgbClr val="9E9E9E"/>
                      </a:solidFill>
                      <a:prstDash val="solid"/>
                    </a:lnT>
                    <a:lnB w="9525" cap="flat" cmpd="sng" algn="ctr">
                      <a:solidFill>
                        <a:srgbClr val="9E9E9E"/>
                      </a:solidFill>
                      <a:prstDash val="solid"/>
                      <a:round/>
                      <a:headEnd type="none" w="med" len="med"/>
                      <a:tailEnd type="none" w="med" len="med"/>
                    </a:lnB>
                    <a:solidFill>
                      <a:srgbClr val="CCCCCC"/>
                    </a:solidFill>
                  </a:tcPr>
                </a:tc>
                <a:extLst>
                  <a:ext uri="{0D108BD9-81ED-4DB2-BD59-A6C34878D82A}">
                    <a16:rowId xmlns:a16="http://schemas.microsoft.com/office/drawing/2014/main" val="10004"/>
                  </a:ext>
                </a:extLst>
              </a:tr>
              <a:tr h="1611170">
                <a:tc>
                  <a:txBody>
                    <a:bodyPr/>
                    <a:lstStyle/>
                    <a:p>
                      <a:pPr algn="ctr">
                        <a:lnSpc>
                          <a:spcPct val="100000"/>
                        </a:lnSpc>
                        <a:spcBef>
                          <a:spcPts val="350"/>
                        </a:spcBef>
                      </a:pPr>
                      <a:r>
                        <a:rPr lang="en-IN" sz="1400">
                          <a:latin typeface="Times New Roman"/>
                          <a:cs typeface="Times New Roman"/>
                        </a:rPr>
                        <a:t>11</a:t>
                      </a:r>
                      <a:endParaRPr sz="1400">
                        <a:latin typeface="Times New Roman"/>
                        <a:cs typeface="Times New Roman"/>
                      </a:endParaRPr>
                    </a:p>
                  </a:txBody>
                  <a:tcPr marL="0" marR="0" marT="44450" marB="0">
                    <a:lnL w="9525">
                      <a:solidFill>
                        <a:srgbClr val="9E9E9E"/>
                      </a:solidFill>
                      <a:prstDash val="solid"/>
                    </a:lnL>
                    <a:lnR w="9525" cap="flat" cmpd="sng" algn="ctr">
                      <a:solidFill>
                        <a:srgbClr val="FFFFFF"/>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tc>
                  <a:txBody>
                    <a:bodyPr/>
                    <a:lstStyle/>
                    <a:p>
                      <a:pPr lvl="0" algn="ctr">
                        <a:buNone/>
                      </a:pPr>
                      <a:r>
                        <a:rPr lang="en-US" sz="1400" b="0" i="0" u="none" strike="noStrike" noProof="0">
                          <a:latin typeface="Times New Roman"/>
                        </a:rPr>
                        <a:t>Priyadharshini, R. &amp; Selvaraj, Arivazhagan &amp; </a:t>
                      </a:r>
                      <a:r>
                        <a:rPr lang="en-US" sz="1400" b="0" i="0" u="none" strike="noStrike" noProof="0" err="1">
                          <a:latin typeface="Times New Roman"/>
                        </a:rPr>
                        <a:t>Madakannu</a:t>
                      </a:r>
                      <a:r>
                        <a:rPr lang="en-US" sz="1400" b="0" i="0" u="none" strike="noStrike" noProof="0">
                          <a:latin typeface="Times New Roman"/>
                        </a:rPr>
                        <a:t>, Arun &amp; Mirnalini, Annamalai</a:t>
                      </a:r>
                      <a:endParaRPr lang="en-US">
                        <a:latin typeface="Times New Roman"/>
                      </a:endParaRPr>
                    </a:p>
                  </a:txBody>
                  <a:tcPr marL="0" marR="0" marT="64769"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tc>
                  <a:txBody>
                    <a:bodyPr/>
                    <a:lstStyle/>
                    <a:p>
                      <a:pPr algn="ctr"/>
                      <a:r>
                        <a:rPr lang="en-US">
                          <a:latin typeface="Times New Roman"/>
                        </a:rPr>
                        <a:t>Maize leaf disease classification using deep convolutional neural networks</a:t>
                      </a:r>
                    </a:p>
                    <a:p>
                      <a:pPr lvl="0" algn="ctr">
                        <a:buNone/>
                      </a:pPr>
                      <a:endParaRPr lang="en-US">
                        <a:latin typeface="Times New Roman"/>
                      </a:endParaRPr>
                    </a:p>
                    <a:p>
                      <a:pPr lvl="0" algn="ctr">
                        <a:buNone/>
                      </a:pPr>
                      <a:r>
                        <a:rPr lang="en-US">
                          <a:latin typeface="Times New Roman"/>
                        </a:rPr>
                        <a:t>(2019)</a:t>
                      </a:r>
                    </a:p>
                  </a:txBody>
                  <a:tcPr marL="0" marR="0" marT="64769"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tc>
                  <a:txBody>
                    <a:bodyPr/>
                    <a:lstStyle/>
                    <a:p>
                      <a:pPr algn="ctr"/>
                      <a:r>
                        <a:rPr lang="en-US">
                          <a:latin typeface="Times New Roman"/>
                        </a:rPr>
                        <a:t>proposed a CNN based architecture - modified LeNet and it achieved an accuracy of 97.89%</a:t>
                      </a:r>
                    </a:p>
                  </a:txBody>
                  <a:tcPr marL="0" marR="0" marT="64769"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tc>
                  <a:txBody>
                    <a:bodyPr/>
                    <a:lstStyle/>
                    <a:p>
                      <a:pPr lvl="0" algn="ctr">
                        <a:buNone/>
                      </a:pPr>
                      <a:r>
                        <a:rPr lang="en-US" sz="1400" b="0" i="0" u="none" strike="noStrike" noProof="0">
                          <a:latin typeface="Times New Roman"/>
                        </a:rPr>
                        <a:t>The experiments are carried out with lesser number of images</a:t>
                      </a:r>
                      <a:endParaRPr lang="en-US">
                        <a:latin typeface="Times New Roman"/>
                      </a:endParaRPr>
                    </a:p>
                  </a:txBody>
                  <a:tcPr marL="0" marR="0" marT="64769" marB="0">
                    <a:lnL w="9525" cap="flat" cmpd="sng" algn="ctr">
                      <a:solidFill>
                        <a:srgbClr val="FFFFFF"/>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EEEEE"/>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58368417"/>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11_Default Design">
  <a:themeElements>
    <a:clrScheme name="11_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11_Default Design">
      <a:majorFont>
        <a:latin typeface="Helvetica"/>
        <a:ea typeface="Helvetica"/>
        <a:cs typeface="Helvetica"/>
      </a:majorFont>
      <a:minorFont>
        <a:latin typeface="Arial"/>
        <a:ea typeface="Arial"/>
        <a:cs typeface="Arial"/>
      </a:minorFont>
    </a:fontScheme>
    <a:fmtScheme name="11_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1_Default Design">
  <a:themeElements>
    <a:clrScheme name="11_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11_Default Design">
      <a:majorFont>
        <a:latin typeface="Helvetica"/>
        <a:ea typeface="Helvetica"/>
        <a:cs typeface="Helvetica"/>
      </a:majorFont>
      <a:minorFont>
        <a:latin typeface="Arial"/>
        <a:ea typeface="Arial"/>
        <a:cs typeface="Arial"/>
      </a:minorFont>
    </a:fontScheme>
    <a:fmtScheme name="11_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76</TotalTime>
  <Words>1947</Words>
  <Application>Microsoft Office PowerPoint</Application>
  <PresentationFormat>On-screen Show (4:3)</PresentationFormat>
  <Paragraphs>272</Paragraphs>
  <Slides>28</Slides>
  <Notes>0</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Arial MT</vt:lpstr>
      <vt:lpstr>Calibri</vt:lpstr>
      <vt:lpstr>Times New Roman</vt:lpstr>
      <vt:lpstr>11_Default Design</vt:lpstr>
      <vt:lpstr>Corn Leaf Disease Classification Using Deep-Ensemble-Learning</vt:lpstr>
      <vt:lpstr>Problem Definition</vt:lpstr>
      <vt:lpstr>Introduction</vt:lpstr>
      <vt:lpstr>Literature Survey</vt:lpstr>
      <vt:lpstr>Literature Survey</vt:lpstr>
      <vt:lpstr>Literature Survey</vt:lpstr>
      <vt:lpstr>Literature Survey</vt:lpstr>
      <vt:lpstr>Literature Survey</vt:lpstr>
      <vt:lpstr>Literature Survey</vt:lpstr>
      <vt:lpstr>Summary of Literature Survey</vt:lpstr>
      <vt:lpstr>Software/Tools Requirements</vt:lpstr>
      <vt:lpstr>PowerPoint Presentation</vt:lpstr>
      <vt:lpstr>Architecture / Design</vt:lpstr>
      <vt:lpstr>PowerPoint Presentation</vt:lpstr>
      <vt:lpstr>Data Pre-Processing </vt:lpstr>
      <vt:lpstr>Data Pre-Processing</vt:lpstr>
      <vt:lpstr>PowerPoint Presentation</vt:lpstr>
      <vt:lpstr>InceptionV3</vt:lpstr>
      <vt:lpstr>Xception</vt:lpstr>
      <vt:lpstr>Mobilenet</vt:lpstr>
      <vt:lpstr>VGG</vt:lpstr>
      <vt:lpstr>Why Ensemble</vt:lpstr>
      <vt:lpstr>Ensemble Techniques</vt:lpstr>
      <vt:lpstr>Ensemble Techniques</vt:lpstr>
      <vt:lpstr>Ensemble Techniques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Emotion Detection System</dc:title>
  <dc:creator>sundar rathinavel</dc:creator>
  <cp:lastModifiedBy>Lenovo</cp:lastModifiedBy>
  <cp:revision>7</cp:revision>
  <dcterms:modified xsi:type="dcterms:W3CDTF">2023-05-16T16:29:27Z</dcterms:modified>
</cp:coreProperties>
</file>